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58" r:id="rId2"/>
    <p:sldId id="256" r:id="rId3"/>
    <p:sldId id="261" r:id="rId4"/>
    <p:sldId id="263"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60" r:id="rId2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C32"/>
    <a:srgbClr val="322D33"/>
    <a:srgbClr val="4A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261" autoAdjust="0"/>
  </p:normalViewPr>
  <p:slideViewPr>
    <p:cSldViewPr snapToGrid="0">
      <p:cViewPr>
        <p:scale>
          <a:sx n="66" d="100"/>
          <a:sy n="66" d="100"/>
        </p:scale>
        <p:origin x="3378"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A1A67A-E301-4AF0-B9A6-1E5989A287E9}" type="datetimeFigureOut">
              <a:rPr lang="ru-RU" smtClean="0"/>
              <a:t>06.09.2020</a:t>
            </a:fld>
            <a:endParaRPr lang="ru-RU"/>
          </a:p>
        </p:txBody>
      </p:sp>
      <p:sp>
        <p:nvSpPr>
          <p:cNvPr id="4" name="Образ слайда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D28BE-7E00-4C94-8B5B-026C321EDA48}" type="slidenum">
              <a:rPr lang="ru-RU" smtClean="0"/>
              <a:t>‹#›</a:t>
            </a:fld>
            <a:endParaRPr lang="ru-RU"/>
          </a:p>
        </p:txBody>
      </p:sp>
    </p:spTree>
    <p:extLst>
      <p:ext uri="{BB962C8B-B14F-4D97-AF65-F5344CB8AC3E}">
        <p14:creationId xmlns:p14="http://schemas.microsoft.com/office/powerpoint/2010/main" val="2092379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ru-RU"/>
              <a:t>Образец заголовка</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0AD533B2-53AA-4011-B1D2-DF59EF6F98AB}" type="datetime1">
              <a:rPr lang="ru-RU" smtClean="0"/>
              <a:t>06.09.2020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02B13D1-DC28-44E7-8D03-B78A480C8773}" type="slidenum">
              <a:rPr lang="ru-RU" smtClean="0"/>
              <a:t>‹#›</a:t>
            </a:fld>
            <a:endParaRPr lang="ru-RU"/>
          </a:p>
        </p:txBody>
      </p:sp>
    </p:spTree>
    <p:extLst>
      <p:ext uri="{BB962C8B-B14F-4D97-AF65-F5344CB8AC3E}">
        <p14:creationId xmlns:p14="http://schemas.microsoft.com/office/powerpoint/2010/main" val="54789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3915D1C-2DC0-41F5-BDF6-794BCD2D2BC0}" type="datetime1">
              <a:rPr lang="ru-RU" smtClean="0"/>
              <a:t>06.09.2020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02B13D1-DC28-44E7-8D03-B78A480C8773}" type="slidenum">
              <a:rPr lang="ru-RU" smtClean="0"/>
              <a:t>‹#›</a:t>
            </a:fld>
            <a:endParaRPr lang="ru-RU"/>
          </a:p>
        </p:txBody>
      </p:sp>
    </p:spTree>
    <p:extLst>
      <p:ext uri="{BB962C8B-B14F-4D97-AF65-F5344CB8AC3E}">
        <p14:creationId xmlns:p14="http://schemas.microsoft.com/office/powerpoint/2010/main" val="4266220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2F2F22C-89B2-48E0-9D39-C59D40499A07}" type="datetime1">
              <a:rPr lang="ru-RU" smtClean="0"/>
              <a:t>06.09.2020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02B13D1-DC28-44E7-8D03-B78A480C8773}" type="slidenum">
              <a:rPr lang="ru-RU" smtClean="0"/>
              <a:t>‹#›</a:t>
            </a:fld>
            <a:endParaRPr lang="ru-RU"/>
          </a:p>
        </p:txBody>
      </p:sp>
    </p:spTree>
    <p:extLst>
      <p:ext uri="{BB962C8B-B14F-4D97-AF65-F5344CB8AC3E}">
        <p14:creationId xmlns:p14="http://schemas.microsoft.com/office/powerpoint/2010/main" val="234996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2892432-FB06-4D68-88D8-2BA64870E708}" type="datetime1">
              <a:rPr lang="ru-RU" smtClean="0"/>
              <a:t>06.09.2020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02B13D1-DC28-44E7-8D03-B78A480C8773}" type="slidenum">
              <a:rPr lang="ru-RU" smtClean="0"/>
              <a:t>‹#›</a:t>
            </a:fld>
            <a:endParaRPr lang="ru-RU"/>
          </a:p>
        </p:txBody>
      </p:sp>
    </p:spTree>
    <p:extLst>
      <p:ext uri="{BB962C8B-B14F-4D97-AF65-F5344CB8AC3E}">
        <p14:creationId xmlns:p14="http://schemas.microsoft.com/office/powerpoint/2010/main" val="569019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ru-RU"/>
              <a:t>Образец заголовка</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8356E33-DC73-4788-B83D-CAF9FD98C4E7}" type="datetime1">
              <a:rPr lang="ru-RU" smtClean="0"/>
              <a:t>06.09.2020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02B13D1-DC28-44E7-8D03-B78A480C8773}" type="slidenum">
              <a:rPr lang="ru-RU" smtClean="0"/>
              <a:t>‹#›</a:t>
            </a:fld>
            <a:endParaRPr lang="ru-RU"/>
          </a:p>
        </p:txBody>
      </p:sp>
    </p:spTree>
    <p:extLst>
      <p:ext uri="{BB962C8B-B14F-4D97-AF65-F5344CB8AC3E}">
        <p14:creationId xmlns:p14="http://schemas.microsoft.com/office/powerpoint/2010/main" val="3500665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2C658C8-D0DD-4A65-9F0F-7C57DD80E062}" type="datetime1">
              <a:rPr lang="ru-RU" smtClean="0"/>
              <a:t>06.09.2020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02B13D1-DC28-44E7-8D03-B78A480C8773}" type="slidenum">
              <a:rPr lang="ru-RU" smtClean="0"/>
              <a:t>‹#›</a:t>
            </a:fld>
            <a:endParaRPr lang="ru-RU"/>
          </a:p>
        </p:txBody>
      </p:sp>
    </p:spTree>
    <p:extLst>
      <p:ext uri="{BB962C8B-B14F-4D97-AF65-F5344CB8AC3E}">
        <p14:creationId xmlns:p14="http://schemas.microsoft.com/office/powerpoint/2010/main" val="146122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ru-RU"/>
              <a:t>Образец заголовка</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Content Placeholder 3"/>
          <p:cNvSpPr>
            <a:spLocks noGrp="1"/>
          </p:cNvSpPr>
          <p:nvPr>
            <p:ph sz="half" idx="2"/>
          </p:nvPr>
        </p:nvSpPr>
        <p:spPr>
          <a:xfrm>
            <a:off x="472381" y="3618442"/>
            <a:ext cx="2901255" cy="532218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Content Placeholder 5"/>
          <p:cNvSpPr>
            <a:spLocks noGrp="1"/>
          </p:cNvSpPr>
          <p:nvPr>
            <p:ph sz="quarter" idx="4"/>
          </p:nvPr>
        </p:nvSpPr>
        <p:spPr>
          <a:xfrm>
            <a:off x="3471863" y="3618442"/>
            <a:ext cx="2915543" cy="532218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C3F577FF-DD53-478D-8E3A-A82770A887AD}" type="datetime1">
              <a:rPr lang="ru-RU" smtClean="0"/>
              <a:t>06.09.2020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802B13D1-DC28-44E7-8D03-B78A480C8773}" type="slidenum">
              <a:rPr lang="ru-RU" smtClean="0"/>
              <a:t>‹#›</a:t>
            </a:fld>
            <a:endParaRPr lang="ru-RU"/>
          </a:p>
        </p:txBody>
      </p:sp>
    </p:spTree>
    <p:extLst>
      <p:ext uri="{BB962C8B-B14F-4D97-AF65-F5344CB8AC3E}">
        <p14:creationId xmlns:p14="http://schemas.microsoft.com/office/powerpoint/2010/main" val="1186055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80B673A8-B9E3-480A-9E37-55165460E5DF}" type="datetime1">
              <a:rPr lang="ru-RU" smtClean="0"/>
              <a:t>06.09.2020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802B13D1-DC28-44E7-8D03-B78A480C8773}" type="slidenum">
              <a:rPr lang="ru-RU" smtClean="0"/>
              <a:t>‹#›</a:t>
            </a:fld>
            <a:endParaRPr lang="ru-RU"/>
          </a:p>
        </p:txBody>
      </p:sp>
    </p:spTree>
    <p:extLst>
      <p:ext uri="{BB962C8B-B14F-4D97-AF65-F5344CB8AC3E}">
        <p14:creationId xmlns:p14="http://schemas.microsoft.com/office/powerpoint/2010/main" val="13700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B9C7E-CF24-4F92-816A-D8355A8C9394}" type="datetime1">
              <a:rPr lang="ru-RU" smtClean="0"/>
              <a:t>06.09.2020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802B13D1-DC28-44E7-8D03-B78A480C8773}" type="slidenum">
              <a:rPr lang="ru-RU" smtClean="0"/>
              <a:t>‹#›</a:t>
            </a:fld>
            <a:endParaRPr lang="ru-RU"/>
          </a:p>
        </p:txBody>
      </p:sp>
    </p:spTree>
    <p:extLst>
      <p:ext uri="{BB962C8B-B14F-4D97-AF65-F5344CB8AC3E}">
        <p14:creationId xmlns:p14="http://schemas.microsoft.com/office/powerpoint/2010/main" val="36468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ru-RU"/>
              <a:t>Образец заголовка</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Date Placeholder 4"/>
          <p:cNvSpPr>
            <a:spLocks noGrp="1"/>
          </p:cNvSpPr>
          <p:nvPr>
            <p:ph type="dt" sz="half" idx="10"/>
          </p:nvPr>
        </p:nvSpPr>
        <p:spPr/>
        <p:txBody>
          <a:bodyPr/>
          <a:lstStyle/>
          <a:p>
            <a:fld id="{4DA8B916-F965-4879-8BE0-2C31EB024A7F}" type="datetime1">
              <a:rPr lang="ru-RU" smtClean="0"/>
              <a:t>06.09.2020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02B13D1-DC28-44E7-8D03-B78A480C8773}" type="slidenum">
              <a:rPr lang="ru-RU" smtClean="0"/>
              <a:t>‹#›</a:t>
            </a:fld>
            <a:endParaRPr lang="ru-RU"/>
          </a:p>
        </p:txBody>
      </p:sp>
    </p:spTree>
    <p:extLst>
      <p:ext uri="{BB962C8B-B14F-4D97-AF65-F5344CB8AC3E}">
        <p14:creationId xmlns:p14="http://schemas.microsoft.com/office/powerpoint/2010/main" val="1830291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ru-RU"/>
              <a:t>Вставка рисунка</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Date Placeholder 4"/>
          <p:cNvSpPr>
            <a:spLocks noGrp="1"/>
          </p:cNvSpPr>
          <p:nvPr>
            <p:ph type="dt" sz="half" idx="10"/>
          </p:nvPr>
        </p:nvSpPr>
        <p:spPr/>
        <p:txBody>
          <a:bodyPr/>
          <a:lstStyle/>
          <a:p>
            <a:fld id="{58B77077-B4DD-4B1F-B50D-B59062E18EC1}" type="datetime1">
              <a:rPr lang="ru-RU" smtClean="0"/>
              <a:t>06.09.2020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02B13D1-DC28-44E7-8D03-B78A480C8773}" type="slidenum">
              <a:rPr lang="ru-RU" smtClean="0"/>
              <a:t>‹#›</a:t>
            </a:fld>
            <a:endParaRPr lang="ru-RU"/>
          </a:p>
        </p:txBody>
      </p:sp>
    </p:spTree>
    <p:extLst>
      <p:ext uri="{BB962C8B-B14F-4D97-AF65-F5344CB8AC3E}">
        <p14:creationId xmlns:p14="http://schemas.microsoft.com/office/powerpoint/2010/main" val="1651832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164630D7-4B0C-4015-A3B9-FA3D2C5951F8}" type="datetime1">
              <a:rPr lang="ru-RU" smtClean="0"/>
              <a:t>06.09.2020</a:t>
            </a:fld>
            <a:endParaRPr lang="ru-RU"/>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802B13D1-DC28-44E7-8D03-B78A480C8773}" type="slidenum">
              <a:rPr lang="ru-RU" smtClean="0"/>
              <a:t>‹#›</a:t>
            </a:fld>
            <a:endParaRPr lang="ru-RU"/>
          </a:p>
        </p:txBody>
      </p:sp>
    </p:spTree>
    <p:extLst>
      <p:ext uri="{BB962C8B-B14F-4D97-AF65-F5344CB8AC3E}">
        <p14:creationId xmlns:p14="http://schemas.microsoft.com/office/powerpoint/2010/main" val="8362868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6.emf"/><Relationship Id="rId1" Type="http://schemas.openxmlformats.org/officeDocument/2006/relationships/slideLayout" Target="../slideLayouts/slideLayout1.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2C32"/>
        </a:soli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069CAB06-28FC-4835-B5E2-183445B55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7625"/>
          </a:xfrm>
          <a:prstGeom prst="rect">
            <a:avLst/>
          </a:prstGeom>
        </p:spPr>
      </p:pic>
      <p:sp>
        <p:nvSpPr>
          <p:cNvPr id="2" name="TextBox 1">
            <a:extLst>
              <a:ext uri="{FF2B5EF4-FFF2-40B4-BE49-F238E27FC236}">
                <a16:creationId xmlns:a16="http://schemas.microsoft.com/office/drawing/2014/main" id="{FCD18640-023C-4C2B-85F3-4E0455784761}"/>
              </a:ext>
            </a:extLst>
          </p:cNvPr>
          <p:cNvSpPr txBox="1"/>
          <p:nvPr/>
        </p:nvSpPr>
        <p:spPr>
          <a:xfrm>
            <a:off x="2096958" y="4953000"/>
            <a:ext cx="2664083" cy="2400657"/>
          </a:xfrm>
          <a:prstGeom prst="rect">
            <a:avLst/>
          </a:prstGeom>
          <a:noFill/>
        </p:spPr>
        <p:txBody>
          <a:bodyPr wrap="square" rtlCol="0">
            <a:spAutoFit/>
          </a:bodyPr>
          <a:lstStyle/>
          <a:p>
            <a:pPr algn="ctr"/>
            <a:r>
              <a:rPr lang="en-US" sz="5000" b="1" i="0" u="none" strike="noStrike" spc="-150" baseline="0" dirty="0">
                <a:solidFill>
                  <a:schemeClr val="bg1"/>
                </a:solidFill>
                <a:latin typeface="Butler" panose="02000503090000020003" pitchFamily="50" charset="0"/>
                <a:cs typeface="Helvetica" panose="020B0604020202020204" pitchFamily="34" charset="0"/>
              </a:rPr>
              <a:t>Bicycles </a:t>
            </a:r>
          </a:p>
          <a:p>
            <a:pPr algn="ctr"/>
            <a:r>
              <a:rPr lang="en-US" sz="5000" b="1" i="0" u="none" strike="noStrike" spc="-150" baseline="0" dirty="0">
                <a:solidFill>
                  <a:schemeClr val="bg1"/>
                </a:solidFill>
                <a:latin typeface="Butler" panose="02000503090000020003" pitchFamily="50" charset="0"/>
                <a:cs typeface="Helvetica" panose="020B0604020202020204" pitchFamily="34" charset="0"/>
              </a:rPr>
              <a:t>Accident</a:t>
            </a:r>
          </a:p>
          <a:p>
            <a:pPr algn="ctr"/>
            <a:r>
              <a:rPr lang="en-US" sz="5000" b="1" i="0" u="none" strike="noStrike" spc="-150" baseline="0" dirty="0">
                <a:solidFill>
                  <a:schemeClr val="bg1"/>
                </a:solidFill>
                <a:latin typeface="Butler" panose="02000503090000020003" pitchFamily="50" charset="0"/>
                <a:cs typeface="Helvetica" panose="020B0604020202020204" pitchFamily="34" charset="0"/>
              </a:rPr>
              <a:t>Analysis</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448B11B0-AC3F-49EE-9020-9FE09E98731E}"/>
              </a:ext>
            </a:extLst>
          </p:cNvPr>
          <p:cNvSpPr txBox="1"/>
          <p:nvPr/>
        </p:nvSpPr>
        <p:spPr>
          <a:xfrm>
            <a:off x="1792631" y="7660331"/>
            <a:ext cx="3272738" cy="646331"/>
          </a:xfrm>
          <a:prstGeom prst="rect">
            <a:avLst/>
          </a:prstGeom>
          <a:noFill/>
        </p:spPr>
        <p:txBody>
          <a:bodyPr wrap="square" rtlCol="0">
            <a:spAutoFit/>
          </a:bodyPr>
          <a:lstStyle/>
          <a:p>
            <a:pPr algn="ctr"/>
            <a:r>
              <a:rPr lang="en-US" sz="3600" spc="-150" dirty="0">
                <a:solidFill>
                  <a:schemeClr val="bg1"/>
                </a:solidFill>
                <a:latin typeface="Butler" panose="02000503090000020003" pitchFamily="50" charset="0"/>
                <a:cs typeface="Helvetica" panose="020B0604020202020204" pitchFamily="34" charset="0"/>
              </a:rPr>
              <a:t>b</a:t>
            </a:r>
            <a:r>
              <a:rPr lang="en-US" sz="3600" i="0" u="none" strike="noStrike" spc="-150" baseline="0" dirty="0">
                <a:solidFill>
                  <a:schemeClr val="bg1"/>
                </a:solidFill>
                <a:latin typeface="Butler" panose="02000503090000020003" pitchFamily="50" charset="0"/>
                <a:cs typeface="Helvetica" panose="020B0604020202020204" pitchFamily="34" charset="0"/>
              </a:rPr>
              <a:t>y Michael Rusin</a:t>
            </a:r>
            <a:endParaRPr lang="ru-RU" sz="3600" spc="-150" dirty="0">
              <a:solidFill>
                <a:schemeClr val="bg1"/>
              </a:solidFill>
              <a:latin typeface="Helvetica" panose="020B0604020202020204" pitchFamily="34" charset="0"/>
              <a:cs typeface="Helvetica" panose="020B0604020202020204" pitchFamily="34" charset="0"/>
            </a:endParaRPr>
          </a:p>
        </p:txBody>
      </p:sp>
      <p:cxnSp>
        <p:nvCxnSpPr>
          <p:cNvPr id="9" name="Прямая соединительная линия 8">
            <a:extLst>
              <a:ext uri="{FF2B5EF4-FFF2-40B4-BE49-F238E27FC236}">
                <a16:creationId xmlns:a16="http://schemas.microsoft.com/office/drawing/2014/main" id="{C085EE16-6196-4C82-9AC7-0210D164B007}"/>
              </a:ext>
            </a:extLst>
          </p:cNvPr>
          <p:cNvCxnSpPr/>
          <p:nvPr/>
        </p:nvCxnSpPr>
        <p:spPr>
          <a:xfrm>
            <a:off x="1657350" y="7508240"/>
            <a:ext cx="35433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49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 </a:t>
            </a:r>
            <a:r>
              <a:rPr kumimoji="0" lang="en-US" sz="2000" b="1" i="0" u="none" strike="noStrike" kern="1200" cap="none" spc="-150" normalizeH="0" baseline="0" noProof="0" dirty="0">
                <a:ln>
                  <a:noFill/>
                </a:ln>
                <a:solidFill>
                  <a:prstClr val="white"/>
                </a:solidFill>
                <a:effectLst/>
                <a:uLnTx/>
                <a:uFillTx/>
                <a:latin typeface="Butler" panose="02000503090000020003" pitchFamily="50" charset="0"/>
                <a:ea typeface="+mn-ea"/>
                <a:cs typeface="Helvetica" panose="020B0604020202020204" pitchFamily="34" charset="0"/>
              </a:rPr>
              <a:t>(time)</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7417415"/>
          </a:xfrm>
          <a:prstGeom prst="rect">
            <a:avLst/>
          </a:prstGeom>
          <a:noFill/>
        </p:spPr>
        <p:txBody>
          <a:bodyPr wrap="square">
            <a:spAutoFit/>
          </a:bodyPr>
          <a:lstStyle/>
          <a:p>
            <a:r>
              <a:rPr lang="en-US" sz="1400" b="1" dirty="0">
                <a:solidFill>
                  <a:schemeClr val="bg1"/>
                </a:solidFill>
                <a:latin typeface="Times New Roman" panose="02020603050405020304" pitchFamily="18" charset="0"/>
              </a:rPr>
              <a:t>Month</a:t>
            </a:r>
            <a:r>
              <a:rPr lang="en-US" sz="1400" b="1" i="0" u="none" strike="noStrike" baseline="0" dirty="0">
                <a:solidFill>
                  <a:schemeClr val="bg1"/>
                </a:solidFill>
                <a:latin typeface="Times New Roman" panose="02020603050405020304" pitchFamily="18" charset="0"/>
              </a:rPr>
              <a:t> Variable</a:t>
            </a:r>
          </a:p>
          <a:p>
            <a:r>
              <a:rPr lang="en-US" sz="1400" b="0" i="0" u="none" strike="noStrike" baseline="0" dirty="0">
                <a:solidFill>
                  <a:schemeClr val="bg1"/>
                </a:solidFill>
                <a:latin typeface="Times New Roman" panose="02020603050405020304" pitchFamily="18" charset="0"/>
              </a:rPr>
              <a:t>Below, a boxplot visualizes the distribution of the number of people involved in the collision </a:t>
            </a:r>
            <a:r>
              <a:rPr lang="en-US" sz="1400" b="1" i="0" u="none" strike="noStrike" baseline="0" dirty="0">
                <a:solidFill>
                  <a:schemeClr val="bg1"/>
                </a:solidFill>
                <a:latin typeface="Times New Roman" panose="02020603050405020304" pitchFamily="18" charset="0"/>
              </a:rPr>
              <a:t>by month</a:t>
            </a:r>
            <a:r>
              <a:rPr lang="en-US" sz="1400" b="0" i="0" u="none" strike="noStrike" baseline="0" dirty="0">
                <a:solidFill>
                  <a:schemeClr val="bg1"/>
                </a:solidFill>
                <a:latin typeface="Times New Roman" panose="02020603050405020304" pitchFamily="18" charset="0"/>
              </a:rPr>
              <a:t>. In this boxplot, we can also see the outliers in each data. The outlier data on </a:t>
            </a:r>
            <a:r>
              <a:rPr lang="en-US" sz="1400" b="1" i="0" u="none" strike="noStrike" baseline="0" dirty="0">
                <a:solidFill>
                  <a:schemeClr val="bg1"/>
                </a:solidFill>
                <a:latin typeface="Times New Roman" panose="02020603050405020304" pitchFamily="18" charset="0"/>
              </a:rPr>
              <a:t>June</a:t>
            </a:r>
            <a:r>
              <a:rPr lang="en-US" sz="1400" b="0" i="0" u="none" strike="noStrike" baseline="0" dirty="0">
                <a:solidFill>
                  <a:schemeClr val="bg1"/>
                </a:solidFill>
                <a:latin typeface="Times New Roman" panose="02020603050405020304" pitchFamily="18" charset="0"/>
              </a:rPr>
              <a:t> has the most considerable value in the data.</a:t>
            </a:r>
          </a:p>
          <a:p>
            <a:endParaRPr lang="en-US" sz="140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r>
              <a:rPr lang="en-US" sz="1400" b="1" i="0" u="none" strike="noStrike" baseline="0" dirty="0">
                <a:solidFill>
                  <a:schemeClr val="bg1"/>
                </a:solidFill>
                <a:latin typeface="Times New Roman" panose="02020603050405020304" pitchFamily="18" charset="0"/>
              </a:rPr>
              <a:t>Weather Variable</a:t>
            </a:r>
          </a:p>
          <a:p>
            <a:r>
              <a:rPr lang="en-US" sz="1400" i="0" u="none" strike="noStrike" baseline="0" dirty="0">
                <a:solidFill>
                  <a:schemeClr val="bg1"/>
                </a:solidFill>
                <a:latin typeface="Times New Roman" panose="02020603050405020304" pitchFamily="18" charset="0"/>
              </a:rPr>
              <a:t>Below, a boxplot visualizes the distribution of the number of people involved in the collision </a:t>
            </a:r>
            <a:r>
              <a:rPr lang="en-US" sz="1400" b="1" i="0" u="none" strike="noStrike" baseline="0" dirty="0">
                <a:solidFill>
                  <a:schemeClr val="bg1"/>
                </a:solidFill>
                <a:latin typeface="Times New Roman" panose="02020603050405020304" pitchFamily="18" charset="0"/>
              </a:rPr>
              <a:t>by weather</a:t>
            </a:r>
            <a:r>
              <a:rPr lang="en-US" sz="1400" i="0" u="none" strike="noStrike" baseline="0" dirty="0">
                <a:solidFill>
                  <a:schemeClr val="bg1"/>
                </a:solidFill>
                <a:latin typeface="Times New Roman" panose="02020603050405020304" pitchFamily="18" charset="0"/>
              </a:rPr>
              <a:t>. In this boxplot, we can also see the outliers in each </a:t>
            </a:r>
            <a:r>
              <a:rPr lang="en-US" sz="1400" i="0" u="none" strike="noStrike" baseline="0" dirty="0" err="1">
                <a:solidFill>
                  <a:schemeClr val="bg1"/>
                </a:solidFill>
                <a:latin typeface="Times New Roman" panose="02020603050405020304" pitchFamily="18" charset="0"/>
              </a:rPr>
              <a:t>data.The</a:t>
            </a:r>
            <a:r>
              <a:rPr lang="en-US" sz="1400" i="0" u="none" strike="noStrike" baseline="0" dirty="0">
                <a:solidFill>
                  <a:schemeClr val="bg1"/>
                </a:solidFill>
                <a:latin typeface="Times New Roman" panose="02020603050405020304" pitchFamily="18" charset="0"/>
              </a:rPr>
              <a:t> outlier data on </a:t>
            </a:r>
            <a:r>
              <a:rPr lang="en-US" sz="1400" b="1" i="0" u="none" strike="noStrike" baseline="0" dirty="0">
                <a:solidFill>
                  <a:schemeClr val="bg1"/>
                </a:solidFill>
                <a:latin typeface="Times New Roman" panose="02020603050405020304" pitchFamily="18" charset="0"/>
              </a:rPr>
              <a:t>Clear</a:t>
            </a:r>
            <a:r>
              <a:rPr lang="en-US" sz="1400" i="0" u="none" strike="noStrike" baseline="0" dirty="0">
                <a:solidFill>
                  <a:schemeClr val="bg1"/>
                </a:solidFill>
                <a:latin typeface="Times New Roman" panose="02020603050405020304" pitchFamily="18" charset="0"/>
              </a:rPr>
              <a:t> weather has the most considerable value in the data.</a:t>
            </a: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10</a:t>
            </a:r>
            <a:endParaRPr lang="ru-RU" b="1" dirty="0">
              <a:solidFill>
                <a:schemeClr val="bg1"/>
              </a:solidFill>
            </a:endParaRPr>
          </a:p>
        </p:txBody>
      </p:sp>
      <p:pic>
        <p:nvPicPr>
          <p:cNvPr id="2" name="Рисунок 1">
            <a:extLst>
              <a:ext uri="{FF2B5EF4-FFF2-40B4-BE49-F238E27FC236}">
                <a16:creationId xmlns:a16="http://schemas.microsoft.com/office/drawing/2014/main" id="{86577BF8-D8A4-4168-9DA3-B48319335950}"/>
              </a:ext>
            </a:extLst>
          </p:cNvPr>
          <p:cNvPicPr>
            <a:picLocks noChangeAspect="1"/>
          </p:cNvPicPr>
          <p:nvPr/>
        </p:nvPicPr>
        <p:blipFill>
          <a:blip r:embed="rId2"/>
          <a:stretch>
            <a:fillRect/>
          </a:stretch>
        </p:blipFill>
        <p:spPr>
          <a:xfrm>
            <a:off x="628587" y="2299450"/>
            <a:ext cx="5576269" cy="2590800"/>
          </a:xfrm>
          <a:prstGeom prst="rect">
            <a:avLst/>
          </a:prstGeom>
          <a:ln>
            <a:solidFill>
              <a:schemeClr val="accent6">
                <a:lumMod val="60000"/>
                <a:lumOff val="40000"/>
              </a:schemeClr>
            </a:solidFill>
          </a:ln>
        </p:spPr>
      </p:pic>
      <p:pic>
        <p:nvPicPr>
          <p:cNvPr id="6" name="Рисунок 5">
            <a:extLst>
              <a:ext uri="{FF2B5EF4-FFF2-40B4-BE49-F238E27FC236}">
                <a16:creationId xmlns:a16="http://schemas.microsoft.com/office/drawing/2014/main" id="{FBC5D525-3350-48B9-B24D-9A35B64810AE}"/>
              </a:ext>
            </a:extLst>
          </p:cNvPr>
          <p:cNvPicPr>
            <a:picLocks noChangeAspect="1"/>
          </p:cNvPicPr>
          <p:nvPr/>
        </p:nvPicPr>
        <p:blipFill>
          <a:blip r:embed="rId3"/>
          <a:stretch>
            <a:fillRect/>
          </a:stretch>
        </p:blipFill>
        <p:spPr>
          <a:xfrm>
            <a:off x="628586" y="6173676"/>
            <a:ext cx="5576269" cy="3087318"/>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4259442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 </a:t>
            </a:r>
            <a:r>
              <a:rPr kumimoji="0" lang="en-US" sz="2000" b="1" i="0" u="none" strike="noStrike" kern="1200" cap="none" spc="-150" normalizeH="0" baseline="0" noProof="0" dirty="0">
                <a:ln>
                  <a:noFill/>
                </a:ln>
                <a:solidFill>
                  <a:prstClr val="white"/>
                </a:solidFill>
                <a:effectLst/>
                <a:uLnTx/>
                <a:uFillTx/>
                <a:latin typeface="Butler" panose="02000503090000020003" pitchFamily="50" charset="0"/>
                <a:ea typeface="+mn-ea"/>
                <a:cs typeface="Helvetica" panose="020B0604020202020204" pitchFamily="34" charset="0"/>
              </a:rPr>
              <a:t>(location)</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6986528"/>
          </a:xfrm>
          <a:prstGeom prst="rect">
            <a:avLst/>
          </a:prstGeom>
          <a:noFill/>
        </p:spPr>
        <p:txBody>
          <a:bodyPr wrap="square">
            <a:spAutoFit/>
          </a:bodyPr>
          <a:lstStyle/>
          <a:p>
            <a:r>
              <a:rPr lang="en-US" sz="1400" b="1" i="0" u="none" strike="noStrike" baseline="0" dirty="0">
                <a:solidFill>
                  <a:schemeClr val="bg1"/>
                </a:solidFill>
                <a:latin typeface="Times New Roman" panose="02020603050405020304" pitchFamily="18" charset="0"/>
              </a:rPr>
              <a:t>Address Type Variable</a:t>
            </a:r>
          </a:p>
          <a:p>
            <a:r>
              <a:rPr lang="en-US" sz="1400" b="0" i="0" u="none" strike="noStrike" baseline="0" dirty="0">
                <a:solidFill>
                  <a:schemeClr val="bg1"/>
                </a:solidFill>
                <a:latin typeface="Times New Roman" panose="02020603050405020304" pitchFamily="18" charset="0"/>
              </a:rPr>
              <a:t>Below, a boxplot visualizes the distribution of the number of people involved in the collision </a:t>
            </a:r>
            <a:r>
              <a:rPr lang="en-US" sz="1400" b="1" i="0" u="none" strike="noStrike" baseline="0" dirty="0">
                <a:solidFill>
                  <a:schemeClr val="bg1"/>
                </a:solidFill>
                <a:latin typeface="Times New Roman" panose="02020603050405020304" pitchFamily="18" charset="0"/>
              </a:rPr>
              <a:t>by address type</a:t>
            </a:r>
            <a:r>
              <a:rPr lang="en-US" sz="1400" b="0" i="0" u="none" strike="noStrike" baseline="0" dirty="0">
                <a:solidFill>
                  <a:schemeClr val="bg1"/>
                </a:solidFill>
                <a:latin typeface="Times New Roman" panose="02020603050405020304" pitchFamily="18" charset="0"/>
              </a:rPr>
              <a:t>. In this boxplot, we can also see the outliers in each data. The outlier data on </a:t>
            </a:r>
            <a:r>
              <a:rPr lang="en-US" sz="1400" b="1" i="0" u="none" strike="noStrike" baseline="0" dirty="0">
                <a:solidFill>
                  <a:schemeClr val="bg1"/>
                </a:solidFill>
                <a:latin typeface="Times New Roman" panose="02020603050405020304" pitchFamily="18" charset="0"/>
              </a:rPr>
              <a:t>Intersection</a:t>
            </a:r>
            <a:r>
              <a:rPr lang="en-US" sz="1400" b="0" i="0" u="none" strike="noStrike" baseline="0" dirty="0">
                <a:solidFill>
                  <a:schemeClr val="bg1"/>
                </a:solidFill>
                <a:latin typeface="Times New Roman" panose="02020603050405020304" pitchFamily="18" charset="0"/>
              </a:rPr>
              <a:t> has the most considerable value in the data.</a:t>
            </a:r>
            <a:endParaRPr lang="en-US" sz="140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Road Condition</a:t>
            </a:r>
            <a:r>
              <a:rPr lang="en-US" sz="1400" b="1" i="0" u="none" strike="noStrike" baseline="0" dirty="0">
                <a:solidFill>
                  <a:schemeClr val="bg1"/>
                </a:solidFill>
                <a:latin typeface="Times New Roman" panose="02020603050405020304" pitchFamily="18" charset="0"/>
              </a:rPr>
              <a:t> Variable</a:t>
            </a:r>
          </a:p>
          <a:p>
            <a:r>
              <a:rPr lang="en-US" sz="1400" i="0" u="none" strike="noStrike" baseline="0" dirty="0">
                <a:solidFill>
                  <a:schemeClr val="bg1"/>
                </a:solidFill>
                <a:latin typeface="Times New Roman" panose="02020603050405020304" pitchFamily="18" charset="0"/>
              </a:rPr>
              <a:t>Below, a boxplot visualizes the distribution of the number of people involved in the collision </a:t>
            </a:r>
            <a:r>
              <a:rPr lang="en-US" sz="1400" b="1" i="0" u="none" strike="noStrike" baseline="0" dirty="0">
                <a:solidFill>
                  <a:schemeClr val="bg1"/>
                </a:solidFill>
                <a:latin typeface="Times New Roman" panose="02020603050405020304" pitchFamily="18" charset="0"/>
              </a:rPr>
              <a:t>by road condition</a:t>
            </a:r>
            <a:r>
              <a:rPr lang="en-US" sz="1400" i="0" u="none" strike="noStrike" baseline="0" dirty="0">
                <a:solidFill>
                  <a:schemeClr val="bg1"/>
                </a:solidFill>
                <a:latin typeface="Times New Roman" panose="02020603050405020304" pitchFamily="18" charset="0"/>
              </a:rPr>
              <a:t>. In this boxplot, we can also see the outliers in each data. The outlier data on </a:t>
            </a:r>
            <a:r>
              <a:rPr lang="en-US" sz="1400" b="1" i="0" u="none" strike="noStrike" baseline="0" dirty="0">
                <a:solidFill>
                  <a:schemeClr val="bg1"/>
                </a:solidFill>
                <a:latin typeface="Times New Roman" panose="02020603050405020304" pitchFamily="18" charset="0"/>
              </a:rPr>
              <a:t>Dry</a:t>
            </a:r>
            <a:r>
              <a:rPr lang="en-US" sz="1400" i="0" u="none" strike="noStrike" baseline="0" dirty="0">
                <a:solidFill>
                  <a:schemeClr val="bg1"/>
                </a:solidFill>
                <a:latin typeface="Times New Roman" panose="02020603050405020304" pitchFamily="18" charset="0"/>
              </a:rPr>
              <a:t> condition has the most considerable value in the data.</a:t>
            </a:r>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11</a:t>
            </a:r>
            <a:endParaRPr lang="ru-RU" b="1" dirty="0">
              <a:solidFill>
                <a:schemeClr val="bg1"/>
              </a:solidFill>
            </a:endParaRPr>
          </a:p>
        </p:txBody>
      </p:sp>
      <p:pic>
        <p:nvPicPr>
          <p:cNvPr id="3" name="Рисунок 2">
            <a:extLst>
              <a:ext uri="{FF2B5EF4-FFF2-40B4-BE49-F238E27FC236}">
                <a16:creationId xmlns:a16="http://schemas.microsoft.com/office/drawing/2014/main" id="{780B217B-0BFE-46D3-865D-7349A0A370E7}"/>
              </a:ext>
            </a:extLst>
          </p:cNvPr>
          <p:cNvPicPr>
            <a:picLocks noChangeAspect="1"/>
          </p:cNvPicPr>
          <p:nvPr/>
        </p:nvPicPr>
        <p:blipFill>
          <a:blip r:embed="rId2"/>
          <a:stretch>
            <a:fillRect/>
          </a:stretch>
        </p:blipFill>
        <p:spPr>
          <a:xfrm>
            <a:off x="603249" y="2498408"/>
            <a:ext cx="4095751" cy="2093384"/>
          </a:xfrm>
          <a:prstGeom prst="rect">
            <a:avLst/>
          </a:prstGeom>
          <a:ln>
            <a:solidFill>
              <a:schemeClr val="accent6">
                <a:lumMod val="60000"/>
                <a:lumOff val="40000"/>
              </a:schemeClr>
            </a:solidFill>
          </a:ln>
        </p:spPr>
      </p:pic>
      <p:pic>
        <p:nvPicPr>
          <p:cNvPr id="5" name="Рисунок 4">
            <a:extLst>
              <a:ext uri="{FF2B5EF4-FFF2-40B4-BE49-F238E27FC236}">
                <a16:creationId xmlns:a16="http://schemas.microsoft.com/office/drawing/2014/main" id="{20D76E36-3434-47BA-86C8-7E52676A48BC}"/>
              </a:ext>
            </a:extLst>
          </p:cNvPr>
          <p:cNvPicPr>
            <a:picLocks noChangeAspect="1"/>
          </p:cNvPicPr>
          <p:nvPr/>
        </p:nvPicPr>
        <p:blipFill>
          <a:blip r:embed="rId3"/>
          <a:stretch>
            <a:fillRect/>
          </a:stretch>
        </p:blipFill>
        <p:spPr>
          <a:xfrm>
            <a:off x="603249" y="5997296"/>
            <a:ext cx="5410666" cy="2753004"/>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2357551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 </a:t>
            </a:r>
            <a:r>
              <a:rPr kumimoji="0" lang="en-US" sz="2000" b="1" i="0" u="none" strike="noStrike" kern="1200" cap="none" spc="-150" normalizeH="0" baseline="0" noProof="0" dirty="0">
                <a:ln>
                  <a:noFill/>
                </a:ln>
                <a:solidFill>
                  <a:prstClr val="white"/>
                </a:solidFill>
                <a:effectLst/>
                <a:uLnTx/>
                <a:uFillTx/>
                <a:latin typeface="Butler" panose="02000503090000020003" pitchFamily="50" charset="0"/>
                <a:ea typeface="+mn-ea"/>
                <a:cs typeface="Helvetica" panose="020B0604020202020204" pitchFamily="34" charset="0"/>
              </a:rPr>
              <a:t>(location)</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7417415"/>
          </a:xfrm>
          <a:prstGeom prst="rect">
            <a:avLst/>
          </a:prstGeom>
          <a:noFill/>
        </p:spPr>
        <p:txBody>
          <a:bodyPr wrap="square">
            <a:spAutoFit/>
          </a:bodyPr>
          <a:lstStyle/>
          <a:p>
            <a:r>
              <a:rPr lang="en-US" sz="1400" b="1" i="0" u="none" strike="noStrike" baseline="0" dirty="0">
                <a:solidFill>
                  <a:schemeClr val="bg1"/>
                </a:solidFill>
                <a:latin typeface="Times New Roman" panose="02020603050405020304" pitchFamily="18" charset="0"/>
              </a:rPr>
              <a:t>Light Condition Variable</a:t>
            </a:r>
          </a:p>
          <a:p>
            <a:r>
              <a:rPr lang="en-US" sz="1400" b="0" i="0" u="none" strike="noStrike" baseline="0" dirty="0">
                <a:solidFill>
                  <a:schemeClr val="bg1"/>
                </a:solidFill>
                <a:latin typeface="Times New Roman" panose="02020603050405020304" pitchFamily="18" charset="0"/>
              </a:rPr>
              <a:t>Below, a boxplot visualizes the distribution of the number of people involved in the collision </a:t>
            </a:r>
            <a:r>
              <a:rPr lang="en-US" sz="1400" b="1" i="0" u="none" strike="noStrike" baseline="0" dirty="0">
                <a:solidFill>
                  <a:schemeClr val="bg1"/>
                </a:solidFill>
                <a:latin typeface="Times New Roman" panose="02020603050405020304" pitchFamily="18" charset="0"/>
              </a:rPr>
              <a:t>by light condition</a:t>
            </a:r>
            <a:r>
              <a:rPr lang="en-US" sz="1400" b="0" i="0" u="none" strike="noStrike" baseline="0" dirty="0">
                <a:solidFill>
                  <a:schemeClr val="bg1"/>
                </a:solidFill>
                <a:latin typeface="Times New Roman" panose="02020603050405020304" pitchFamily="18" charset="0"/>
              </a:rPr>
              <a:t>. In this boxplot, we can also see the outliers in each data. The outlier data on </a:t>
            </a:r>
            <a:r>
              <a:rPr lang="en-US" sz="1400" b="1" i="0" u="none" strike="noStrike" baseline="0" dirty="0">
                <a:solidFill>
                  <a:schemeClr val="bg1"/>
                </a:solidFill>
                <a:latin typeface="Times New Roman" panose="02020603050405020304" pitchFamily="18" charset="0"/>
              </a:rPr>
              <a:t>Daylight</a:t>
            </a:r>
            <a:r>
              <a:rPr lang="en-US" sz="1400" b="0" i="0" u="none" strike="noStrike" baseline="0" dirty="0">
                <a:solidFill>
                  <a:schemeClr val="bg1"/>
                </a:solidFill>
                <a:latin typeface="Times New Roman" panose="02020603050405020304" pitchFamily="18" charset="0"/>
              </a:rPr>
              <a:t> condition has the most considerable value in the data.</a:t>
            </a:r>
            <a:endParaRPr lang="en-US" sz="1400" b="1"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Seattle road accident map involving cyclists</a:t>
            </a:r>
          </a:p>
          <a:p>
            <a:r>
              <a:rPr lang="en-US" sz="1400" i="0" u="none" strike="noStrike" baseline="0" dirty="0">
                <a:solidFill>
                  <a:schemeClr val="bg1"/>
                </a:solidFill>
                <a:latin typeface="Times New Roman" panose="02020603050405020304" pitchFamily="18" charset="0"/>
              </a:rPr>
              <a:t>The map was created with Folium. Using latitude and longitude data, we can visualize the number of cyclist crashes in Seattle.</a:t>
            </a:r>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12</a:t>
            </a:r>
            <a:endParaRPr lang="ru-RU" b="1" dirty="0">
              <a:solidFill>
                <a:schemeClr val="bg1"/>
              </a:solidFill>
            </a:endParaRPr>
          </a:p>
        </p:txBody>
      </p:sp>
      <p:pic>
        <p:nvPicPr>
          <p:cNvPr id="2" name="Рисунок 1">
            <a:extLst>
              <a:ext uri="{FF2B5EF4-FFF2-40B4-BE49-F238E27FC236}">
                <a16:creationId xmlns:a16="http://schemas.microsoft.com/office/drawing/2014/main" id="{061E85CE-9EB2-4A61-BB9D-31DC7C10112B}"/>
              </a:ext>
            </a:extLst>
          </p:cNvPr>
          <p:cNvPicPr>
            <a:picLocks noChangeAspect="1"/>
          </p:cNvPicPr>
          <p:nvPr/>
        </p:nvPicPr>
        <p:blipFill>
          <a:blip r:embed="rId2"/>
          <a:stretch>
            <a:fillRect/>
          </a:stretch>
        </p:blipFill>
        <p:spPr>
          <a:xfrm>
            <a:off x="600891" y="2525497"/>
            <a:ext cx="5355771" cy="2873395"/>
          </a:xfrm>
          <a:prstGeom prst="rect">
            <a:avLst/>
          </a:prstGeom>
          <a:ln>
            <a:solidFill>
              <a:schemeClr val="accent6">
                <a:lumMod val="60000"/>
                <a:lumOff val="40000"/>
              </a:schemeClr>
            </a:solidFill>
          </a:ln>
        </p:spPr>
      </p:pic>
      <p:pic>
        <p:nvPicPr>
          <p:cNvPr id="6" name="Рисунок 5">
            <a:extLst>
              <a:ext uri="{FF2B5EF4-FFF2-40B4-BE49-F238E27FC236}">
                <a16:creationId xmlns:a16="http://schemas.microsoft.com/office/drawing/2014/main" id="{5BE89964-CB04-4CE0-BE73-7519D5E1485C}"/>
              </a:ext>
            </a:extLst>
          </p:cNvPr>
          <p:cNvPicPr>
            <a:picLocks noChangeAspect="1"/>
          </p:cNvPicPr>
          <p:nvPr/>
        </p:nvPicPr>
        <p:blipFill>
          <a:blip r:embed="rId3"/>
          <a:stretch>
            <a:fillRect/>
          </a:stretch>
        </p:blipFill>
        <p:spPr>
          <a:xfrm>
            <a:off x="489743" y="6376826"/>
            <a:ext cx="5878513" cy="2575586"/>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3231447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 </a:t>
            </a:r>
            <a:r>
              <a:rPr kumimoji="0" lang="en-US" sz="2000" b="1" i="0" u="none" strike="noStrike" kern="1200" cap="none" spc="-150" normalizeH="0" baseline="0" noProof="0" dirty="0">
                <a:ln>
                  <a:noFill/>
                </a:ln>
                <a:solidFill>
                  <a:prstClr val="white"/>
                </a:solidFill>
                <a:effectLst/>
                <a:uLnTx/>
                <a:uFillTx/>
                <a:latin typeface="Butler" panose="02000503090000020003" pitchFamily="50" charset="0"/>
                <a:ea typeface="+mn-ea"/>
                <a:cs typeface="Helvetica" panose="020B0604020202020204" pitchFamily="34" charset="0"/>
              </a:rPr>
              <a:t>(model building)</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8063746"/>
          </a:xfrm>
          <a:prstGeom prst="rect">
            <a:avLst/>
          </a:prstGeom>
          <a:noFill/>
        </p:spPr>
        <p:txBody>
          <a:bodyPr wrap="square">
            <a:spAutoFit/>
          </a:bodyPr>
          <a:lstStyle/>
          <a:p>
            <a:r>
              <a:rPr lang="en-US" sz="1400" b="1" i="0" u="none" strike="noStrike" baseline="0" dirty="0">
                <a:solidFill>
                  <a:schemeClr val="bg1"/>
                </a:solidFill>
                <a:latin typeface="Times New Roman" panose="02020603050405020304" pitchFamily="18" charset="0"/>
              </a:rPr>
              <a:t>Model Building </a:t>
            </a:r>
            <a:endParaRPr lang="en-US" sz="1400" b="0"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What is Logistic Regression?</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In statistics, the logistic model (or logit model) is used to model the probability of a certain class or event existing such as pass/fail, win/lose, alive/dead or healthy/sick. This can be extended to model several classes of events such as determining whether an image contains a cat, dog, lion, etc. Each object being detected in the image would be assigned a probability between 0 and 1, with a sum of one.</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Logistic regression is a statistical model that in its basic form uses a logistic function to model a binary dependent variable, although many more complex extensions exist. In regression analysis, logistic regression (or logit regression) is estimating the parameters of a logistic model (a form of binary regression). Mathematically, a binary logistic model has a dependent variable with two possible values, such as pass/fail which is represented by an indicator variable, where the two values are labeled "0" and "1".</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In the logistic model, the log-odds (the logarithm of the odds) for the value labeled "1" is a linear combination of one or more independent variables ("predictors"); the independent variables can each be a binary variable (two classes, coded by an indicator variable) or a continuous variable (any real value). The corresponding probability of the value labeled "1" can vary between 0 (certainly the value "0") and 1 (certainly the value "1"), hence the labeling; the function that converts log-odds to probability is the logistic function, hence the name. The unit of measurement for the log-odds scale is called a logit, from logistic unit, hence the alternative names.</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Analogous models with a different sigmoid function instead of the logistic function can also be used, such as the </a:t>
            </a:r>
            <a:r>
              <a:rPr lang="en-US" sz="1400" dirty="0" err="1">
                <a:solidFill>
                  <a:schemeClr val="bg1"/>
                </a:solidFill>
                <a:latin typeface="Times New Roman" panose="02020603050405020304" pitchFamily="18" charset="0"/>
              </a:rPr>
              <a:t>probit</a:t>
            </a:r>
            <a:r>
              <a:rPr lang="en-US" sz="1400" dirty="0">
                <a:solidFill>
                  <a:schemeClr val="bg1"/>
                </a:solidFill>
                <a:latin typeface="Times New Roman" panose="02020603050405020304" pitchFamily="18" charset="0"/>
              </a:rPr>
              <a:t> model; the defining characteristic of the logistic model is that increasing one of the independent variables multiplicatively scales the odds of the given outcome at a constant rate, with each independent variable having its own parameter; for a binary dependent variable this generalizes the odds ratio.</a:t>
            </a:r>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13</a:t>
            </a:r>
            <a:endParaRPr lang="ru-RU" b="1" dirty="0">
              <a:solidFill>
                <a:schemeClr val="bg1"/>
              </a:solidFill>
            </a:endParaRPr>
          </a:p>
        </p:txBody>
      </p:sp>
    </p:spTree>
    <p:extLst>
      <p:ext uri="{BB962C8B-B14F-4D97-AF65-F5344CB8AC3E}">
        <p14:creationId xmlns:p14="http://schemas.microsoft.com/office/powerpoint/2010/main" val="148887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 </a:t>
            </a:r>
            <a:r>
              <a:rPr kumimoji="0" lang="en-US" sz="2000" b="1" i="0" u="none" strike="noStrike" kern="1200" cap="none" spc="-150" normalizeH="0" baseline="0" noProof="0" dirty="0">
                <a:ln>
                  <a:noFill/>
                </a:ln>
                <a:solidFill>
                  <a:prstClr val="white"/>
                </a:solidFill>
                <a:effectLst/>
                <a:uLnTx/>
                <a:uFillTx/>
                <a:latin typeface="Butler" panose="02000503090000020003" pitchFamily="50" charset="0"/>
                <a:ea typeface="+mn-ea"/>
                <a:cs typeface="Helvetica" panose="020B0604020202020204" pitchFamily="34" charset="0"/>
              </a:rPr>
              <a:t>(model building)</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6555641"/>
          </a:xfrm>
          <a:prstGeom prst="rect">
            <a:avLst/>
          </a:prstGeom>
          <a:noFill/>
        </p:spPr>
        <p:txBody>
          <a:bodyPr wrap="square">
            <a:spAutoFit/>
          </a:bodyPr>
          <a:lstStyle/>
          <a:p>
            <a:r>
              <a:rPr lang="en-US" sz="1400" dirty="0">
                <a:solidFill>
                  <a:schemeClr val="bg1"/>
                </a:solidFill>
                <a:latin typeface="Times New Roman" panose="02020603050405020304" pitchFamily="18" charset="0"/>
              </a:rPr>
              <a:t>In a binary logistic regression model, the dependent variable has two levels (categorical). Outputs with more than two values are modeled by multinomial logistic regression and, if the multiple categories are ordered, by ordinal logistic regression (for example the proportional odds ordinal logistic model). The logistic regression model itself simply models probability of output in terms of input and does not perform statistical classification (it is not a classifier), though it can be used to make a classifier, for instance by choosing a cutoff value and classifying inputs with probability greater than the cutoff as one class, below the cutoff as the other; this is a common way to make a binary classifier. The coefficients are generally not computed by a closed-form expression, unlike linear least squares. The logistic regression as a general statistical model was originally developed and popularized primarily by Joseph </a:t>
            </a:r>
            <a:r>
              <a:rPr lang="en-US" sz="1400" dirty="0" err="1">
                <a:solidFill>
                  <a:schemeClr val="bg1"/>
                </a:solidFill>
                <a:latin typeface="Times New Roman" panose="02020603050405020304" pitchFamily="18" charset="0"/>
              </a:rPr>
              <a:t>Berkson</a:t>
            </a:r>
            <a:r>
              <a:rPr lang="en-US" sz="1400" dirty="0">
                <a:solidFill>
                  <a:schemeClr val="bg1"/>
                </a:solidFill>
                <a:latin typeface="Times New Roman" panose="02020603050405020304" pitchFamily="18" charset="0"/>
              </a:rPr>
              <a:t>, beginning in </a:t>
            </a:r>
            <a:r>
              <a:rPr lang="en-US" sz="1400" dirty="0" err="1">
                <a:solidFill>
                  <a:schemeClr val="bg1"/>
                </a:solidFill>
                <a:latin typeface="Times New Roman" panose="02020603050405020304" pitchFamily="18" charset="0"/>
              </a:rPr>
              <a:t>Berkson</a:t>
            </a:r>
            <a:r>
              <a:rPr lang="en-US" sz="1400" dirty="0">
                <a:solidFill>
                  <a:schemeClr val="bg1"/>
                </a:solidFill>
                <a:latin typeface="Times New Roman" panose="02020603050405020304" pitchFamily="18" charset="0"/>
              </a:rPr>
              <a:t> (1944), where he coined "logit".</a:t>
            </a:r>
          </a:p>
          <a:p>
            <a:endParaRPr lang="en-US" sz="1400"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Features Selection</a:t>
            </a:r>
          </a:p>
          <a:p>
            <a:r>
              <a:rPr lang="en-US" sz="1400" dirty="0">
                <a:solidFill>
                  <a:schemeClr val="bg1"/>
                </a:solidFill>
                <a:latin typeface="Times New Roman" panose="02020603050405020304" pitchFamily="18" charset="0"/>
              </a:rPr>
              <a:t>Not all data needs to be used to build the model. The attributes below were selected to train the regression model.</a:t>
            </a: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Cleaning 'Unknown' Values</a:t>
            </a:r>
          </a:p>
          <a:p>
            <a:r>
              <a:rPr lang="en-US" sz="1400" dirty="0">
                <a:solidFill>
                  <a:schemeClr val="bg1"/>
                </a:solidFill>
                <a:latin typeface="Times New Roman" panose="02020603050405020304" pitchFamily="18" charset="0"/>
              </a:rPr>
              <a:t>The 'unknown' values in the WEATHER, LIGHTCOND, and ROADCOND fields need to be removed. This value needs to be deleted so that when using one hot encoder, this value is not used as a separate column. This is because the value of 'unknown' is difficult to understand.</a:t>
            </a: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14</a:t>
            </a:r>
            <a:endParaRPr lang="ru-RU" b="1" dirty="0">
              <a:solidFill>
                <a:schemeClr val="bg1"/>
              </a:solidFill>
            </a:endParaRPr>
          </a:p>
        </p:txBody>
      </p:sp>
      <p:pic>
        <p:nvPicPr>
          <p:cNvPr id="2" name="Рисунок 1">
            <a:extLst>
              <a:ext uri="{FF2B5EF4-FFF2-40B4-BE49-F238E27FC236}">
                <a16:creationId xmlns:a16="http://schemas.microsoft.com/office/drawing/2014/main" id="{97A47319-7353-46F8-B790-47CD650EF907}"/>
              </a:ext>
            </a:extLst>
          </p:cNvPr>
          <p:cNvPicPr>
            <a:picLocks noChangeAspect="1"/>
          </p:cNvPicPr>
          <p:nvPr/>
        </p:nvPicPr>
        <p:blipFill>
          <a:blip r:embed="rId2"/>
          <a:stretch>
            <a:fillRect/>
          </a:stretch>
        </p:blipFill>
        <p:spPr>
          <a:xfrm>
            <a:off x="587770" y="5086787"/>
            <a:ext cx="5682457" cy="1458803"/>
          </a:xfrm>
          <a:prstGeom prst="rect">
            <a:avLst/>
          </a:prstGeom>
          <a:ln>
            <a:solidFill>
              <a:schemeClr val="accent6">
                <a:lumMod val="60000"/>
                <a:lumOff val="40000"/>
              </a:schemeClr>
            </a:solidFill>
          </a:ln>
        </p:spPr>
      </p:pic>
      <p:pic>
        <p:nvPicPr>
          <p:cNvPr id="3" name="Рисунок 2">
            <a:extLst>
              <a:ext uri="{FF2B5EF4-FFF2-40B4-BE49-F238E27FC236}">
                <a16:creationId xmlns:a16="http://schemas.microsoft.com/office/drawing/2014/main" id="{7CB7428B-E273-4A65-B206-E2AF479F7FF1}"/>
              </a:ext>
            </a:extLst>
          </p:cNvPr>
          <p:cNvPicPr>
            <a:picLocks noChangeAspect="1"/>
          </p:cNvPicPr>
          <p:nvPr/>
        </p:nvPicPr>
        <p:blipFill>
          <a:blip r:embed="rId3"/>
          <a:stretch>
            <a:fillRect/>
          </a:stretch>
        </p:blipFill>
        <p:spPr>
          <a:xfrm>
            <a:off x="587770" y="7909560"/>
            <a:ext cx="5400737" cy="878979"/>
          </a:xfrm>
          <a:prstGeom prst="rect">
            <a:avLst/>
          </a:prstGeom>
        </p:spPr>
      </p:pic>
    </p:spTree>
    <p:extLst>
      <p:ext uri="{BB962C8B-B14F-4D97-AF65-F5344CB8AC3E}">
        <p14:creationId xmlns:p14="http://schemas.microsoft.com/office/powerpoint/2010/main" val="1912668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 </a:t>
            </a:r>
            <a:r>
              <a:rPr kumimoji="0" lang="en-US" sz="2000" b="1" i="0" u="none" strike="noStrike" kern="1200" cap="none" spc="-150" normalizeH="0" baseline="0" noProof="0" dirty="0">
                <a:ln>
                  <a:noFill/>
                </a:ln>
                <a:solidFill>
                  <a:prstClr val="white"/>
                </a:solidFill>
                <a:effectLst/>
                <a:uLnTx/>
                <a:uFillTx/>
                <a:latin typeface="Butler" panose="02000503090000020003" pitchFamily="50" charset="0"/>
                <a:ea typeface="+mn-ea"/>
                <a:cs typeface="Helvetica" panose="020B0604020202020204" pitchFamily="34" charset="0"/>
              </a:rPr>
              <a:t>(model building)</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6124754"/>
          </a:xfrm>
          <a:prstGeom prst="rect">
            <a:avLst/>
          </a:prstGeom>
          <a:noFill/>
        </p:spPr>
        <p:txBody>
          <a:bodyPr wrap="square">
            <a:spAutoFit/>
          </a:bodyPr>
          <a:lstStyle/>
          <a:p>
            <a:r>
              <a:rPr lang="en-US" sz="1400" b="1" dirty="0">
                <a:solidFill>
                  <a:schemeClr val="bg1"/>
                </a:solidFill>
                <a:latin typeface="Times New Roman" panose="02020603050405020304" pitchFamily="18" charset="0"/>
              </a:rPr>
              <a:t>Training &amp; Test Sets</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In machine learning, a common task is the study and construction of algorithms that can learn from and make predictions on data. Such algorithms function by making data-driven predictions or decisions, through building a mathematical model from input data. The data used to build the final model usually comes from multiple datasets. In particular, three datasets are commonly used in different stages of the creation of the model.</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The model is initially fit on a </a:t>
            </a:r>
            <a:r>
              <a:rPr lang="en-US" sz="1400" b="1" dirty="0">
                <a:solidFill>
                  <a:schemeClr val="bg1"/>
                </a:solidFill>
                <a:latin typeface="Times New Roman" panose="02020603050405020304" pitchFamily="18" charset="0"/>
              </a:rPr>
              <a:t>training dataset</a:t>
            </a:r>
            <a:r>
              <a:rPr lang="en-US" sz="1400" dirty="0">
                <a:solidFill>
                  <a:schemeClr val="bg1"/>
                </a:solidFill>
                <a:latin typeface="Times New Roman" panose="02020603050405020304" pitchFamily="18" charset="0"/>
              </a:rPr>
              <a:t>, which is a set of examples used to fit the parameters (e.g. weights of connections between neurons in artificial neural networks) of the model. The model (e.g. a neural net or a naive Bayes classifier) is trained on the training dataset using a supervised learning method, for example using optimization methods such as gradient descent or stochastic gradient descent. In practice, the training dataset often consists of pairs of an input vector (or scalar) and the corresponding output vector (or scalar), where the answer key is commonly denoted as the target (or label).</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The current model is run with the training dataset and produces a result, which is then compared with the target, for each input vector in the training dataset. Based on the result of the comparison and the specific learning algorithm being used, the parameters of the model are adjusted. The model fitting can include both variable selection and parameter estimation.</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Finally, the </a:t>
            </a:r>
            <a:r>
              <a:rPr lang="en-US" sz="1400" b="1" dirty="0">
                <a:solidFill>
                  <a:schemeClr val="bg1"/>
                </a:solidFill>
                <a:latin typeface="Times New Roman" panose="02020603050405020304" pitchFamily="18" charset="0"/>
              </a:rPr>
              <a:t>test dataset </a:t>
            </a:r>
            <a:r>
              <a:rPr lang="en-US" sz="1400" dirty="0">
                <a:solidFill>
                  <a:schemeClr val="bg1"/>
                </a:solidFill>
                <a:latin typeface="Times New Roman" panose="02020603050405020304" pitchFamily="18" charset="0"/>
              </a:rPr>
              <a:t>is a dataset used to provide an unbiased evaluation of a final model fit on the training dataset. If the data in the test dataset has never been used in training (for example in cross-validation), the test dataset is also called a holdout dataset.</a:t>
            </a: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15</a:t>
            </a:r>
            <a:endParaRPr lang="ru-RU" b="1" dirty="0">
              <a:solidFill>
                <a:schemeClr val="bg1"/>
              </a:solidFill>
            </a:endParaRPr>
          </a:p>
        </p:txBody>
      </p:sp>
    </p:spTree>
    <p:extLst>
      <p:ext uri="{BB962C8B-B14F-4D97-AF65-F5344CB8AC3E}">
        <p14:creationId xmlns:p14="http://schemas.microsoft.com/office/powerpoint/2010/main" val="330585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 </a:t>
            </a:r>
            <a:r>
              <a:rPr kumimoji="0" lang="en-US" sz="2000" b="1" i="0" u="none" strike="noStrike" kern="1200" cap="none" spc="-150" normalizeH="0" baseline="0" noProof="0" dirty="0">
                <a:ln>
                  <a:noFill/>
                </a:ln>
                <a:solidFill>
                  <a:prstClr val="white"/>
                </a:solidFill>
                <a:effectLst/>
                <a:uLnTx/>
                <a:uFillTx/>
                <a:latin typeface="Butler" panose="02000503090000020003" pitchFamily="50" charset="0"/>
                <a:ea typeface="+mn-ea"/>
                <a:cs typeface="Helvetica" panose="020B0604020202020204" pitchFamily="34" charset="0"/>
              </a:rPr>
              <a:t>(model building)</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7417415"/>
          </a:xfrm>
          <a:prstGeom prst="rect">
            <a:avLst/>
          </a:prstGeom>
          <a:noFill/>
        </p:spPr>
        <p:txBody>
          <a:bodyPr wrap="square">
            <a:spAutoFit/>
          </a:bodyPr>
          <a:lstStyle/>
          <a:p>
            <a:r>
              <a:rPr lang="en-US" sz="1400" dirty="0">
                <a:solidFill>
                  <a:schemeClr val="bg1"/>
                </a:solidFill>
                <a:latin typeface="Times New Roman" panose="02020603050405020304" pitchFamily="18" charset="0"/>
              </a:rPr>
              <a:t>First, the data is split into X (features / independent variable) and Y (target / dependent variable). Second, the data is encoded using the one-hot encoder. Finally, the dataset is split using a train-test-split function, with a composition of 30 percent test set and 70 percent training set.</a:t>
            </a: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Model Training</a:t>
            </a:r>
          </a:p>
          <a:p>
            <a:r>
              <a:rPr lang="en-US" sz="1400" dirty="0">
                <a:solidFill>
                  <a:schemeClr val="bg1"/>
                </a:solidFill>
                <a:latin typeface="Times New Roman" panose="02020603050405020304" pitchFamily="18" charset="0"/>
              </a:rPr>
              <a:t>The Logistic Regression model is trained using the parameter C = 0.01, solver = '</a:t>
            </a:r>
            <a:r>
              <a:rPr lang="en-US" sz="1400" dirty="0" err="1">
                <a:solidFill>
                  <a:schemeClr val="bg1"/>
                </a:solidFill>
                <a:latin typeface="Times New Roman" panose="02020603050405020304" pitchFamily="18" charset="0"/>
              </a:rPr>
              <a:t>liblinear</a:t>
            </a:r>
            <a:r>
              <a:rPr lang="en-US" sz="1400" dirty="0">
                <a:solidFill>
                  <a:schemeClr val="bg1"/>
                </a:solidFill>
                <a:latin typeface="Times New Roman" panose="02020603050405020304" pitchFamily="18" charset="0"/>
              </a:rPr>
              <a:t>’.</a:t>
            </a: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Model Evaluation</a:t>
            </a:r>
          </a:p>
          <a:p>
            <a:r>
              <a:rPr lang="en-US" sz="1400" b="1" dirty="0">
                <a:solidFill>
                  <a:schemeClr val="bg1"/>
                </a:solidFill>
                <a:latin typeface="Times New Roman" panose="02020603050405020304" pitchFamily="18" charset="0"/>
              </a:rPr>
              <a:t>Jaccard Index</a:t>
            </a:r>
          </a:p>
          <a:p>
            <a:r>
              <a:rPr lang="en-US" sz="1400" dirty="0">
                <a:solidFill>
                  <a:schemeClr val="bg1"/>
                </a:solidFill>
                <a:latin typeface="Times New Roman" panose="02020603050405020304" pitchFamily="18" charset="0"/>
              </a:rPr>
              <a:t>The Jaccard index, also known as Intersection over Union and the Jaccard similarity coefficient (originally given the French name coefficient de </a:t>
            </a:r>
            <a:r>
              <a:rPr lang="en-US" sz="1400" dirty="0" err="1">
                <a:solidFill>
                  <a:schemeClr val="bg1"/>
                </a:solidFill>
                <a:latin typeface="Times New Roman" panose="02020603050405020304" pitchFamily="18" charset="0"/>
              </a:rPr>
              <a:t>communauté</a:t>
            </a:r>
            <a:r>
              <a:rPr lang="en-US" sz="1400" dirty="0">
                <a:solidFill>
                  <a:schemeClr val="bg1"/>
                </a:solidFill>
                <a:latin typeface="Times New Roman" panose="02020603050405020304" pitchFamily="18" charset="0"/>
              </a:rPr>
              <a:t> by Paul Jaccard), is a statistic used for gauging the similarity and diversity of sample sets. The Jaccard coefficient measures similarity between finite sample sets, and is defined as the size of the intersection divided by the size of the union of the sample sets. The Jaccard distance, which measures dissimilarity between sample sets, is complementary to the Jaccard coefficient and is obtained by subtracting the Jaccard coefficient from 1, or, equivalently, by dividing the difference of the sizes of the union and the intersection of two sets by the size of the union.</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Jaccard similarity score in this project is 0.88. It's a relatively high result.</a:t>
            </a: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16</a:t>
            </a:r>
            <a:endParaRPr lang="ru-RU" b="1" dirty="0">
              <a:solidFill>
                <a:schemeClr val="bg1"/>
              </a:solidFill>
            </a:endParaRPr>
          </a:p>
        </p:txBody>
      </p:sp>
      <p:pic>
        <p:nvPicPr>
          <p:cNvPr id="5" name="Рисунок 4">
            <a:extLst>
              <a:ext uri="{FF2B5EF4-FFF2-40B4-BE49-F238E27FC236}">
                <a16:creationId xmlns:a16="http://schemas.microsoft.com/office/drawing/2014/main" id="{E80727CD-DAD8-43BA-8976-932C64E1D614}"/>
              </a:ext>
            </a:extLst>
          </p:cNvPr>
          <p:cNvPicPr>
            <a:picLocks noChangeAspect="1"/>
          </p:cNvPicPr>
          <p:nvPr/>
        </p:nvPicPr>
        <p:blipFill>
          <a:blip r:embed="rId2"/>
          <a:stretch>
            <a:fillRect/>
          </a:stretch>
        </p:blipFill>
        <p:spPr>
          <a:xfrm flipV="1">
            <a:off x="577788" y="2356028"/>
            <a:ext cx="5702423" cy="1564371"/>
          </a:xfrm>
          <a:prstGeom prst="rect">
            <a:avLst/>
          </a:prstGeom>
          <a:ln>
            <a:solidFill>
              <a:schemeClr val="accent6">
                <a:lumMod val="60000"/>
                <a:lumOff val="40000"/>
              </a:schemeClr>
            </a:solidFill>
          </a:ln>
        </p:spPr>
      </p:pic>
      <p:pic>
        <p:nvPicPr>
          <p:cNvPr id="2" name="Рисунок 1">
            <a:extLst>
              <a:ext uri="{FF2B5EF4-FFF2-40B4-BE49-F238E27FC236}">
                <a16:creationId xmlns:a16="http://schemas.microsoft.com/office/drawing/2014/main" id="{97D14F7B-4ED1-4E49-833B-6B38ED5CA5FE}"/>
              </a:ext>
            </a:extLst>
          </p:cNvPr>
          <p:cNvPicPr>
            <a:picLocks noChangeAspect="1"/>
          </p:cNvPicPr>
          <p:nvPr/>
        </p:nvPicPr>
        <p:blipFill>
          <a:blip r:embed="rId3"/>
          <a:stretch>
            <a:fillRect/>
          </a:stretch>
        </p:blipFill>
        <p:spPr>
          <a:xfrm>
            <a:off x="577788" y="4820543"/>
            <a:ext cx="5057775" cy="638175"/>
          </a:xfrm>
          <a:prstGeom prst="rect">
            <a:avLst/>
          </a:prstGeom>
          <a:ln>
            <a:solidFill>
              <a:schemeClr val="accent6">
                <a:lumMod val="60000"/>
                <a:lumOff val="40000"/>
              </a:schemeClr>
            </a:solidFill>
          </a:ln>
        </p:spPr>
      </p:pic>
      <p:pic>
        <p:nvPicPr>
          <p:cNvPr id="3" name="Рисунок 2">
            <a:extLst>
              <a:ext uri="{FF2B5EF4-FFF2-40B4-BE49-F238E27FC236}">
                <a16:creationId xmlns:a16="http://schemas.microsoft.com/office/drawing/2014/main" id="{114E59F7-C82D-4698-9C36-56C6B8E275F3}"/>
              </a:ext>
            </a:extLst>
          </p:cNvPr>
          <p:cNvPicPr>
            <a:picLocks noChangeAspect="1"/>
          </p:cNvPicPr>
          <p:nvPr/>
        </p:nvPicPr>
        <p:blipFill>
          <a:blip r:embed="rId4"/>
          <a:stretch>
            <a:fillRect/>
          </a:stretch>
        </p:blipFill>
        <p:spPr>
          <a:xfrm>
            <a:off x="577788" y="8660458"/>
            <a:ext cx="2886075" cy="600075"/>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3247102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 </a:t>
            </a:r>
            <a:r>
              <a:rPr kumimoji="0" lang="en-US" sz="2000" b="1" i="0" u="none" strike="noStrike" kern="1200" cap="none" spc="-150" normalizeH="0" baseline="0" noProof="0" dirty="0">
                <a:ln>
                  <a:noFill/>
                </a:ln>
                <a:solidFill>
                  <a:prstClr val="white"/>
                </a:solidFill>
                <a:effectLst/>
                <a:uLnTx/>
                <a:uFillTx/>
                <a:latin typeface="Butler" panose="02000503090000020003" pitchFamily="50" charset="0"/>
                <a:ea typeface="+mn-ea"/>
                <a:cs typeface="Helvetica" panose="020B0604020202020204" pitchFamily="34" charset="0"/>
              </a:rPr>
              <a:t>(model building)</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8279190"/>
          </a:xfrm>
          <a:prstGeom prst="rect">
            <a:avLst/>
          </a:prstGeom>
          <a:noFill/>
        </p:spPr>
        <p:txBody>
          <a:bodyPr wrap="square">
            <a:spAutoFit/>
          </a:bodyPr>
          <a:lstStyle/>
          <a:p>
            <a:r>
              <a:rPr lang="en-US" sz="1400" b="1" dirty="0">
                <a:solidFill>
                  <a:schemeClr val="bg1"/>
                </a:solidFill>
                <a:latin typeface="Times New Roman" panose="02020603050405020304" pitchFamily="18" charset="0"/>
              </a:rPr>
              <a:t>Log Loss</a:t>
            </a:r>
          </a:p>
          <a:p>
            <a:r>
              <a:rPr lang="en-US" sz="1400" dirty="0">
                <a:solidFill>
                  <a:schemeClr val="bg1"/>
                </a:solidFill>
                <a:latin typeface="Times New Roman" panose="02020603050405020304" pitchFamily="18" charset="0"/>
              </a:rPr>
              <a:t>In machine learning and mathematical optimization, loss functions for classification are computationally feasible loss functions representing the price paid for inaccuracy of predictions in classification problems (problems of identifying which category a particular observation belongs to). Log loss( Logarithmic loss) measures the performance of a classifier where the predicted output is a probability value between 0 and 1. Wikipedia</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Log loss score in this project is 0.36. It's a relatively low result.</a:t>
            </a: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Classification Report</a:t>
            </a:r>
          </a:p>
          <a:p>
            <a:r>
              <a:rPr lang="en-US" sz="1400" dirty="0">
                <a:solidFill>
                  <a:schemeClr val="bg1"/>
                </a:solidFill>
                <a:latin typeface="Times New Roman" panose="02020603050405020304" pitchFamily="18" charset="0"/>
              </a:rPr>
              <a:t>The classification report builds a text report showing the main classification metrics.</a:t>
            </a:r>
          </a:p>
          <a:p>
            <a:endParaRPr lang="en-US" sz="1400" dirty="0">
              <a:solidFill>
                <a:schemeClr val="bg1"/>
              </a:solidFill>
              <a:latin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rPr>
              <a:t>Precision is a measure of the accuracy provided that a class label has been predicted. It is defined by: precision = TP / (TP + FP)</a:t>
            </a:r>
          </a:p>
          <a:p>
            <a:pPr marL="285750" indent="-285750">
              <a:buFont typeface="Arial" panose="020B0604020202020204" pitchFamily="34" charset="0"/>
              <a:buChar char="•"/>
            </a:pPr>
            <a:endParaRPr lang="en-US" sz="1400" dirty="0">
              <a:solidFill>
                <a:schemeClr val="bg1"/>
              </a:solidFill>
              <a:latin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rPr>
              <a:t>Recall is true positive rate. It is defined as: Recall = TP / (TP + FN)</a:t>
            </a:r>
          </a:p>
          <a:p>
            <a:pPr marL="285750" indent="-285750">
              <a:buFont typeface="Arial" panose="020B0604020202020204" pitchFamily="34" charset="0"/>
              <a:buChar char="•"/>
            </a:pPr>
            <a:endParaRPr lang="en-US" sz="1400" dirty="0">
              <a:solidFill>
                <a:schemeClr val="bg1"/>
              </a:solidFill>
              <a:latin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rPr>
              <a:t>F1 score: Now we are in the position to calculate the F1 scores for each label based on the precision and recall of that label. The F1 score is the harmonic average of the precision and recall, where an F1 score reaches its best value at 1 (perfect precision and recall) and worst at 0. It is a good way to show that a </a:t>
            </a:r>
            <a:r>
              <a:rPr lang="en-US" sz="1400" dirty="0" err="1">
                <a:solidFill>
                  <a:schemeClr val="bg1"/>
                </a:solidFill>
                <a:latin typeface="Times New Roman" panose="02020603050405020304" pitchFamily="18" charset="0"/>
              </a:rPr>
              <a:t>classifer</a:t>
            </a:r>
            <a:r>
              <a:rPr lang="en-US" sz="1400" dirty="0">
                <a:solidFill>
                  <a:schemeClr val="bg1"/>
                </a:solidFill>
                <a:latin typeface="Times New Roman" panose="02020603050405020304" pitchFamily="18" charset="0"/>
              </a:rPr>
              <a:t> has a good value for both recall and precision. Wikipedia</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In this report, the precision </a:t>
            </a:r>
            <a:r>
              <a:rPr lang="en-US" sz="1400" b="1" dirty="0">
                <a:solidFill>
                  <a:schemeClr val="bg1"/>
                </a:solidFill>
                <a:latin typeface="Times New Roman" panose="02020603050405020304" pitchFamily="18" charset="0"/>
              </a:rPr>
              <a:t>for 'Injury Collision' Class is 0.89 (89 percent)</a:t>
            </a:r>
            <a:r>
              <a:rPr lang="en-US" sz="1400" dirty="0">
                <a:solidFill>
                  <a:schemeClr val="bg1"/>
                </a:solidFill>
                <a:latin typeface="Times New Roman" panose="02020603050405020304" pitchFamily="18" charset="0"/>
              </a:rPr>
              <a:t>. It means when the model predicts 100 times 'Injury Collision', only 89 prediction is correct. But, the precision for 'Property Damage Only Collision' class is 0 (zero). It means the model always gets wrong when predicts 'Property Damage Only Collision' class. Recall for 'Injury Collision' Class is 1 (100 percent). It means when the model can predict all actual values in this class. On the other side, recall for 'Property Damage Only Collision' class is 0 (zero). It means the model can't predict actual values.</a:t>
            </a:r>
          </a:p>
          <a:p>
            <a:endParaRPr lang="en-US" sz="1400" dirty="0">
              <a:solidFill>
                <a:schemeClr val="bg1"/>
              </a:solidFill>
              <a:latin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17</a:t>
            </a:r>
            <a:endParaRPr lang="ru-RU" b="1" dirty="0">
              <a:solidFill>
                <a:schemeClr val="bg1"/>
              </a:solidFill>
            </a:endParaRPr>
          </a:p>
        </p:txBody>
      </p:sp>
      <p:pic>
        <p:nvPicPr>
          <p:cNvPr id="6" name="Рисунок 5">
            <a:extLst>
              <a:ext uri="{FF2B5EF4-FFF2-40B4-BE49-F238E27FC236}">
                <a16:creationId xmlns:a16="http://schemas.microsoft.com/office/drawing/2014/main" id="{182B0BA3-247A-4C9A-ADC6-6794D3B0EAD9}"/>
              </a:ext>
            </a:extLst>
          </p:cNvPr>
          <p:cNvPicPr>
            <a:picLocks noChangeAspect="1"/>
          </p:cNvPicPr>
          <p:nvPr/>
        </p:nvPicPr>
        <p:blipFill>
          <a:blip r:embed="rId2"/>
          <a:stretch>
            <a:fillRect/>
          </a:stretch>
        </p:blipFill>
        <p:spPr>
          <a:xfrm>
            <a:off x="596900" y="3395027"/>
            <a:ext cx="2286000" cy="600075"/>
          </a:xfrm>
          <a:prstGeom prst="rect">
            <a:avLst/>
          </a:prstGeom>
        </p:spPr>
      </p:pic>
    </p:spTree>
    <p:extLst>
      <p:ext uri="{BB962C8B-B14F-4D97-AF65-F5344CB8AC3E}">
        <p14:creationId xmlns:p14="http://schemas.microsoft.com/office/powerpoint/2010/main" val="2555835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 </a:t>
            </a:r>
            <a:r>
              <a:rPr kumimoji="0" lang="en-US" sz="2000" b="1" i="0" u="none" strike="noStrike" kern="1200" cap="none" spc="-150" normalizeH="0" baseline="0" noProof="0" dirty="0">
                <a:ln>
                  <a:noFill/>
                </a:ln>
                <a:solidFill>
                  <a:prstClr val="white"/>
                </a:solidFill>
                <a:effectLst/>
                <a:uLnTx/>
                <a:uFillTx/>
                <a:latin typeface="Butler" panose="02000503090000020003" pitchFamily="50" charset="0"/>
                <a:ea typeface="+mn-ea"/>
                <a:cs typeface="Helvetica" panose="020B0604020202020204" pitchFamily="34" charset="0"/>
              </a:rPr>
              <a:t>(model building)</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91057" y="2641423"/>
            <a:ext cx="5878513" cy="3970318"/>
          </a:xfrm>
          <a:prstGeom prst="rect">
            <a:avLst/>
          </a:prstGeom>
          <a:noFill/>
        </p:spPr>
        <p:txBody>
          <a:bodyPr wrap="square">
            <a:spAutoFit/>
          </a:bodyPr>
          <a:lstStyle/>
          <a:p>
            <a:r>
              <a:rPr lang="en-US" sz="1400" b="1" dirty="0">
                <a:solidFill>
                  <a:schemeClr val="bg1"/>
                </a:solidFill>
                <a:latin typeface="Times New Roman" panose="02020603050405020304" pitchFamily="18" charset="0"/>
              </a:rPr>
              <a:t>Confusion Matrix</a:t>
            </a:r>
          </a:p>
          <a:p>
            <a:r>
              <a:rPr lang="en-US" sz="1400" dirty="0">
                <a:solidFill>
                  <a:schemeClr val="bg1"/>
                </a:solidFill>
                <a:latin typeface="Times New Roman" panose="02020603050405020304" pitchFamily="18" charset="0"/>
              </a:rPr>
              <a:t>In the field of machine learning and specifically the problem of statistical classification, a confusion matrix, also known as an error matrix, is a specific table layout that allows visualization of the performance of an algorithm, typically a supervised learning one (in unsupervised learning it is usually called a matching matrix). Each row of the matrix represents the instances in a predicted class while each column represents the instances in an actual class (or vice versa). The name stems from the fact that it makes it easy to see if the system is confusing two classes (i.e. commonly mislabeling one as another).</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It is a special kind of contingency table, with two dimensions ("actual" and "predicted"), and identical sets of "classes" in both dimensions (each combination of dimension and class is a variable in the contingency table). </a:t>
            </a:r>
          </a:p>
          <a:p>
            <a:r>
              <a:rPr lang="en-US" sz="1400" dirty="0">
                <a:solidFill>
                  <a:schemeClr val="bg1"/>
                </a:solidFill>
                <a:latin typeface="Times New Roman" panose="02020603050405020304" pitchFamily="18" charset="0"/>
              </a:rPr>
              <a:t>In the confusion matrix below, we can see a TP of 1398. It means that the entire class (0) 'Injury Collision' can be predicted entirely. However, the 181 'Property Damage Only Collision' class are predicted to be 'Injury Collision' (False Positive).</a:t>
            </a:r>
          </a:p>
          <a:p>
            <a:endParaRPr lang="en-US" sz="1400" dirty="0">
              <a:solidFill>
                <a:schemeClr val="bg1"/>
              </a:solidFill>
              <a:latin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18</a:t>
            </a:r>
            <a:endParaRPr lang="ru-RU" b="1" dirty="0">
              <a:solidFill>
                <a:schemeClr val="bg1"/>
              </a:solidFill>
            </a:endParaRPr>
          </a:p>
        </p:txBody>
      </p:sp>
      <p:pic>
        <p:nvPicPr>
          <p:cNvPr id="3" name="Рисунок 2">
            <a:extLst>
              <a:ext uri="{FF2B5EF4-FFF2-40B4-BE49-F238E27FC236}">
                <a16:creationId xmlns:a16="http://schemas.microsoft.com/office/drawing/2014/main" id="{E87DB2BB-22E9-4CEF-8381-9B6D352FC3AF}"/>
              </a:ext>
            </a:extLst>
          </p:cNvPr>
          <p:cNvPicPr>
            <a:picLocks noChangeAspect="1"/>
          </p:cNvPicPr>
          <p:nvPr/>
        </p:nvPicPr>
        <p:blipFill>
          <a:blip r:embed="rId2"/>
          <a:stretch>
            <a:fillRect/>
          </a:stretch>
        </p:blipFill>
        <p:spPr>
          <a:xfrm>
            <a:off x="593177" y="6426110"/>
            <a:ext cx="4351353" cy="2806789"/>
          </a:xfrm>
          <a:prstGeom prst="rect">
            <a:avLst/>
          </a:prstGeom>
          <a:ln>
            <a:solidFill>
              <a:schemeClr val="accent6">
                <a:lumMod val="60000"/>
                <a:lumOff val="40000"/>
              </a:schemeClr>
            </a:solidFill>
          </a:ln>
        </p:spPr>
      </p:pic>
      <p:pic>
        <p:nvPicPr>
          <p:cNvPr id="5" name="Рисунок 4">
            <a:extLst>
              <a:ext uri="{FF2B5EF4-FFF2-40B4-BE49-F238E27FC236}">
                <a16:creationId xmlns:a16="http://schemas.microsoft.com/office/drawing/2014/main" id="{D44500F2-C355-40B0-9AA9-FA2E91CAE527}"/>
              </a:ext>
            </a:extLst>
          </p:cNvPr>
          <p:cNvPicPr>
            <a:picLocks noChangeAspect="1"/>
          </p:cNvPicPr>
          <p:nvPr/>
        </p:nvPicPr>
        <p:blipFill>
          <a:blip r:embed="rId3"/>
          <a:stretch>
            <a:fillRect/>
          </a:stretch>
        </p:blipFill>
        <p:spPr>
          <a:xfrm>
            <a:off x="593177" y="1342282"/>
            <a:ext cx="4531147" cy="1299140"/>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1148526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1169551"/>
          </a:xfrm>
          <a:prstGeom prst="rect">
            <a:avLst/>
          </a:prstGeom>
          <a:noFill/>
        </p:spPr>
        <p:txBody>
          <a:bodyPr wrap="square">
            <a:spAutoFit/>
          </a:bodyPr>
          <a:lstStyle/>
          <a:p>
            <a:r>
              <a:rPr lang="en-US" sz="1400" b="1" dirty="0">
                <a:solidFill>
                  <a:schemeClr val="bg1"/>
                </a:solidFill>
                <a:latin typeface="Times New Roman" panose="02020603050405020304" pitchFamily="18" charset="0"/>
              </a:rPr>
              <a:t>Time and condition with high probability of injury collision</a:t>
            </a:r>
          </a:p>
          <a:p>
            <a:r>
              <a:rPr lang="en-US" sz="1400" dirty="0">
                <a:solidFill>
                  <a:schemeClr val="bg1"/>
                </a:solidFill>
                <a:latin typeface="Times New Roman" panose="02020603050405020304" pitchFamily="18" charset="0"/>
              </a:rPr>
              <a:t>One of the advantages of using Logistic Regression is that we can get probabilities from predictions. This probability we can merge with the initial dataset. Thus, we can analyze times and conditions which have high or low probability. A new column is added to the dataset with the name '</a:t>
            </a:r>
            <a:r>
              <a:rPr lang="en-US" sz="1400" dirty="0" err="1">
                <a:solidFill>
                  <a:schemeClr val="bg1"/>
                </a:solidFill>
                <a:latin typeface="Times New Roman" panose="02020603050405020304" pitchFamily="18" charset="0"/>
              </a:rPr>
              <a:t>Injury_Proba</a:t>
            </a:r>
            <a:r>
              <a:rPr lang="en-US" sz="1400" dirty="0">
                <a:solidFill>
                  <a:schemeClr val="bg1"/>
                </a:solidFill>
                <a:latin typeface="Times New Roman" panose="02020603050405020304" pitchFamily="18" charset="0"/>
              </a:rPr>
              <a:t>'.</a:t>
            </a: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19</a:t>
            </a:r>
            <a:endParaRPr lang="ru-RU" b="1" dirty="0">
              <a:solidFill>
                <a:schemeClr val="bg1"/>
              </a:solidFill>
            </a:endParaRPr>
          </a:p>
        </p:txBody>
      </p:sp>
      <p:pic>
        <p:nvPicPr>
          <p:cNvPr id="2" name="Рисунок 1">
            <a:extLst>
              <a:ext uri="{FF2B5EF4-FFF2-40B4-BE49-F238E27FC236}">
                <a16:creationId xmlns:a16="http://schemas.microsoft.com/office/drawing/2014/main" id="{03585DA6-FB74-4649-A801-09F63BDC4A84}"/>
              </a:ext>
            </a:extLst>
          </p:cNvPr>
          <p:cNvPicPr>
            <a:picLocks noChangeAspect="1"/>
          </p:cNvPicPr>
          <p:nvPr/>
        </p:nvPicPr>
        <p:blipFill>
          <a:blip r:embed="rId2"/>
          <a:stretch>
            <a:fillRect/>
          </a:stretch>
        </p:blipFill>
        <p:spPr>
          <a:xfrm>
            <a:off x="609600" y="2614591"/>
            <a:ext cx="5372100" cy="1427341"/>
          </a:xfrm>
          <a:prstGeom prst="rect">
            <a:avLst/>
          </a:prstGeom>
        </p:spPr>
      </p:pic>
      <p:sp>
        <p:nvSpPr>
          <p:cNvPr id="9" name="TextBox 8">
            <a:extLst>
              <a:ext uri="{FF2B5EF4-FFF2-40B4-BE49-F238E27FC236}">
                <a16:creationId xmlns:a16="http://schemas.microsoft.com/office/drawing/2014/main" id="{25A44926-5047-402B-B925-680F26C29B1E}"/>
              </a:ext>
            </a:extLst>
          </p:cNvPr>
          <p:cNvSpPr txBox="1"/>
          <p:nvPr/>
        </p:nvSpPr>
        <p:spPr>
          <a:xfrm>
            <a:off x="489742" y="4162444"/>
            <a:ext cx="5822157" cy="1169551"/>
          </a:xfrm>
          <a:prstGeom prst="rect">
            <a:avLst/>
          </a:prstGeom>
          <a:noFill/>
        </p:spPr>
        <p:txBody>
          <a:bodyPr wrap="square">
            <a:spAutoFit/>
          </a:bodyPr>
          <a:lstStyle/>
          <a:p>
            <a:r>
              <a:rPr lang="en-US" sz="1400" dirty="0">
                <a:solidFill>
                  <a:schemeClr val="bg1"/>
                </a:solidFill>
                <a:latin typeface="Times New Roman" panose="02020603050405020304" pitchFamily="18" charset="0"/>
              </a:rPr>
              <a:t>Because the precision and recall scores for ‘Injury Collision’ are very high, the filtered dataset only displays this class. Besides, the precision and recall scores for the ‘Property Damage Only Collision’ class are also very low or zero. </a:t>
            </a:r>
          </a:p>
          <a:p>
            <a:r>
              <a:rPr lang="en-US" sz="1400" dirty="0">
                <a:solidFill>
                  <a:schemeClr val="bg1"/>
                </a:solidFill>
                <a:latin typeface="Times New Roman" panose="02020603050405020304" pitchFamily="18" charset="0"/>
              </a:rPr>
              <a:t>This filter will also support analyzing what time and conditions on a low and high probability of an injury collision. </a:t>
            </a:r>
            <a:endParaRPr lang="ru-RU" sz="1400" dirty="0">
              <a:solidFill>
                <a:schemeClr val="bg1"/>
              </a:solidFill>
              <a:latin typeface="Times New Roman" panose="02020603050405020304" pitchFamily="18" charset="0"/>
            </a:endParaRPr>
          </a:p>
        </p:txBody>
      </p:sp>
      <p:pic>
        <p:nvPicPr>
          <p:cNvPr id="5" name="Рисунок 4">
            <a:extLst>
              <a:ext uri="{FF2B5EF4-FFF2-40B4-BE49-F238E27FC236}">
                <a16:creationId xmlns:a16="http://schemas.microsoft.com/office/drawing/2014/main" id="{81603FD6-6293-48B3-B9A0-3169A14B4184}"/>
              </a:ext>
            </a:extLst>
          </p:cNvPr>
          <p:cNvPicPr>
            <a:picLocks noChangeAspect="1"/>
          </p:cNvPicPr>
          <p:nvPr/>
        </p:nvPicPr>
        <p:blipFill>
          <a:blip r:embed="rId3"/>
          <a:stretch>
            <a:fillRect/>
          </a:stretch>
        </p:blipFill>
        <p:spPr>
          <a:xfrm>
            <a:off x="609600" y="5452507"/>
            <a:ext cx="5372100" cy="1652447"/>
          </a:xfrm>
          <a:prstGeom prst="rect">
            <a:avLst/>
          </a:prstGeom>
        </p:spPr>
      </p:pic>
    </p:spTree>
    <p:extLst>
      <p:ext uri="{BB962C8B-B14F-4D97-AF65-F5344CB8AC3E}">
        <p14:creationId xmlns:p14="http://schemas.microsoft.com/office/powerpoint/2010/main" val="679712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2C32"/>
        </a:soli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1464A25-9521-4EEB-95A6-8A6CD81B3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7625"/>
          </a:xfrm>
          <a:prstGeom prst="rect">
            <a:avLst/>
          </a:prstGeom>
        </p:spPr>
      </p:pic>
      <p:sp>
        <p:nvSpPr>
          <p:cNvPr id="12" name="TextBox 11">
            <a:extLst>
              <a:ext uri="{FF2B5EF4-FFF2-40B4-BE49-F238E27FC236}">
                <a16:creationId xmlns:a16="http://schemas.microsoft.com/office/drawing/2014/main" id="{85FF070F-8790-46AF-A2D7-F43F12262361}"/>
              </a:ext>
            </a:extLst>
          </p:cNvPr>
          <p:cNvSpPr txBox="1"/>
          <p:nvPr/>
        </p:nvSpPr>
        <p:spPr>
          <a:xfrm>
            <a:off x="539742" y="4953000"/>
            <a:ext cx="5315683" cy="1323439"/>
          </a:xfrm>
          <a:prstGeom prst="rect">
            <a:avLst/>
          </a:prstGeom>
          <a:noFill/>
          <a:effectLst/>
        </p:spPr>
        <p:txBody>
          <a:bodyPr wrap="square">
            <a:spAutoFit/>
          </a:bodyPr>
          <a:lstStyle/>
          <a:p>
            <a:r>
              <a:rPr lang="en-US" sz="8000" b="1" i="0" u="none" strike="noStrike" spc="-150" baseline="0" dirty="0">
                <a:solidFill>
                  <a:schemeClr val="bg1"/>
                </a:solidFill>
                <a:effectLst>
                  <a:reflection blurRad="6350" stA="12000" endPos="46000" dir="5400000" sy="-100000" algn="bl" rotWithShape="0"/>
                </a:effectLst>
                <a:latin typeface="Butler" panose="02000503090000020003" pitchFamily="50" charset="0"/>
                <a:cs typeface="Helvetica" panose="020B0604020202020204" pitchFamily="34" charset="0"/>
              </a:rPr>
              <a:t>102 people</a:t>
            </a:r>
            <a:endParaRPr lang="ru-RU" sz="8000" b="1" dirty="0">
              <a:solidFill>
                <a:schemeClr val="bg1"/>
              </a:solidFill>
              <a:effectLst>
                <a:reflection blurRad="6350" stA="12000" endPos="46000" dir="5400000" sy="-100000" algn="bl" rotWithShape="0"/>
              </a:effectLst>
            </a:endParaRPr>
          </a:p>
        </p:txBody>
      </p:sp>
      <p:sp>
        <p:nvSpPr>
          <p:cNvPr id="14" name="TextBox 13">
            <a:extLst>
              <a:ext uri="{FF2B5EF4-FFF2-40B4-BE49-F238E27FC236}">
                <a16:creationId xmlns:a16="http://schemas.microsoft.com/office/drawing/2014/main" id="{31AA9547-90AC-479C-A4D5-2741B5FE8CB6}"/>
              </a:ext>
            </a:extLst>
          </p:cNvPr>
          <p:cNvSpPr txBox="1"/>
          <p:nvPr/>
        </p:nvSpPr>
        <p:spPr>
          <a:xfrm>
            <a:off x="1180609" y="6329173"/>
            <a:ext cx="6755295" cy="861774"/>
          </a:xfrm>
          <a:prstGeom prst="rect">
            <a:avLst/>
          </a:prstGeom>
          <a:noFill/>
        </p:spPr>
        <p:txBody>
          <a:bodyPr wrap="square">
            <a:spAutoFit/>
          </a:bodyPr>
          <a:lstStyle/>
          <a:p>
            <a:r>
              <a:rPr lang="en-US" sz="2500" b="1" i="0" u="none" strike="noStrike" baseline="0" dirty="0">
                <a:solidFill>
                  <a:schemeClr val="bg1"/>
                </a:solidFill>
                <a:latin typeface="Butler" panose="02000503090000020003" pitchFamily="50" charset="0"/>
              </a:rPr>
              <a:t>… are killed in a car accident</a:t>
            </a:r>
          </a:p>
          <a:p>
            <a:r>
              <a:rPr lang="en-US" sz="2500" b="1" dirty="0">
                <a:solidFill>
                  <a:schemeClr val="bg1"/>
                </a:solidFill>
                <a:latin typeface="Butler" panose="02000503090000020003" pitchFamily="50" charset="0"/>
              </a:rPr>
              <a:t>								</a:t>
            </a:r>
            <a:r>
              <a:rPr lang="en-US" sz="2500" b="1" i="0" u="none" strike="noStrike" baseline="0" dirty="0">
                <a:solidFill>
                  <a:schemeClr val="bg1"/>
                </a:solidFill>
                <a:latin typeface="Butler" panose="02000503090000020003" pitchFamily="50" charset="0"/>
              </a:rPr>
              <a:t>per day!* </a:t>
            </a:r>
            <a:endParaRPr lang="ru-RU" sz="2500" dirty="0">
              <a:solidFill>
                <a:schemeClr val="bg1"/>
              </a:solidFill>
            </a:endParaRPr>
          </a:p>
        </p:txBody>
      </p:sp>
      <p:sp>
        <p:nvSpPr>
          <p:cNvPr id="19" name="TextBox 18">
            <a:extLst>
              <a:ext uri="{FF2B5EF4-FFF2-40B4-BE49-F238E27FC236}">
                <a16:creationId xmlns:a16="http://schemas.microsoft.com/office/drawing/2014/main" id="{C2D83145-9ED6-4F28-8CAF-CE9003D69A73}"/>
              </a:ext>
            </a:extLst>
          </p:cNvPr>
          <p:cNvSpPr txBox="1"/>
          <p:nvPr/>
        </p:nvSpPr>
        <p:spPr>
          <a:xfrm>
            <a:off x="0" y="9057675"/>
            <a:ext cx="7568647" cy="276999"/>
          </a:xfrm>
          <a:prstGeom prst="rect">
            <a:avLst/>
          </a:prstGeom>
          <a:noFill/>
        </p:spPr>
        <p:txBody>
          <a:bodyPr wrap="square">
            <a:spAutoFit/>
          </a:bodyPr>
          <a:lstStyle/>
          <a:p>
            <a:r>
              <a:rPr lang="en-US" sz="1200" u="none" strike="noStrike" baseline="0" dirty="0">
                <a:solidFill>
                  <a:schemeClr val="bg1"/>
                </a:solidFill>
                <a:latin typeface="Butler" panose="02000503090000020003" pitchFamily="50" charset="0"/>
              </a:rPr>
              <a:t>* https://en.wikipedia.org/wiki/Motor_vehicle_fatality_rate_in_U.S._by_year</a:t>
            </a:r>
            <a:endParaRPr lang="ru-RU" sz="1200" dirty="0">
              <a:solidFill>
                <a:schemeClr val="bg1"/>
              </a:solidFill>
            </a:endParaRPr>
          </a:p>
        </p:txBody>
      </p:sp>
      <p:cxnSp>
        <p:nvCxnSpPr>
          <p:cNvPr id="24" name="Прямая соединительная линия 23">
            <a:extLst>
              <a:ext uri="{FF2B5EF4-FFF2-40B4-BE49-F238E27FC236}">
                <a16:creationId xmlns:a16="http://schemas.microsoft.com/office/drawing/2014/main" id="{D9A7D21E-EBBE-4677-AB6E-F8A87332AA9E}"/>
              </a:ext>
            </a:extLst>
          </p:cNvPr>
          <p:cNvCxnSpPr>
            <a:cxnSpLocks/>
          </p:cNvCxnSpPr>
          <p:nvPr/>
        </p:nvCxnSpPr>
        <p:spPr>
          <a:xfrm>
            <a:off x="0" y="9057675"/>
            <a:ext cx="6073140" cy="0"/>
          </a:xfrm>
          <a:prstGeom prst="line">
            <a:avLst/>
          </a:prstGeom>
          <a:ln>
            <a:gradFill>
              <a:gsLst>
                <a:gs pos="0">
                  <a:schemeClr val="accent6">
                    <a:lumMod val="60000"/>
                    <a:lumOff val="40000"/>
                  </a:schemeClr>
                </a:gs>
                <a:gs pos="100000">
                  <a:srgbClr val="312C3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420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6986528"/>
          </a:xfrm>
          <a:prstGeom prst="rect">
            <a:avLst/>
          </a:prstGeom>
          <a:noFill/>
        </p:spPr>
        <p:txBody>
          <a:bodyPr wrap="square">
            <a:spAutoFit/>
          </a:bodyPr>
          <a:lstStyle/>
          <a:p>
            <a:r>
              <a:rPr lang="en-US" sz="1400" b="1" dirty="0">
                <a:solidFill>
                  <a:schemeClr val="bg1"/>
                </a:solidFill>
                <a:latin typeface="Times New Roman" panose="02020603050405020304" pitchFamily="18" charset="0"/>
              </a:rPr>
              <a:t>The Safest Time for Cycling Activities</a:t>
            </a:r>
          </a:p>
          <a:p>
            <a:endParaRPr lang="en-US" sz="1400" b="1"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What is the safest month to host a cycling event?</a:t>
            </a:r>
          </a:p>
          <a:p>
            <a:r>
              <a:rPr lang="en-US" sz="1400" dirty="0">
                <a:solidFill>
                  <a:schemeClr val="bg1"/>
                </a:solidFill>
                <a:latin typeface="Times New Roman" panose="02020603050405020304" pitchFamily="18" charset="0"/>
              </a:rPr>
              <a:t>The months with the lowest 'injury collision' probability are </a:t>
            </a:r>
            <a:r>
              <a:rPr lang="en-US" sz="1400" b="1" dirty="0">
                <a:solidFill>
                  <a:schemeClr val="bg1"/>
                </a:solidFill>
                <a:latin typeface="Times New Roman" panose="02020603050405020304" pitchFamily="18" charset="0"/>
              </a:rPr>
              <a:t>December, January, and November</a:t>
            </a:r>
            <a:r>
              <a:rPr lang="en-US" sz="1400" dirty="0">
                <a:solidFill>
                  <a:schemeClr val="bg1"/>
                </a:solidFill>
                <a:latin typeface="Times New Roman" panose="02020603050405020304" pitchFamily="18" charset="0"/>
              </a:rPr>
              <a:t>. These months have a low injury collision probability.</a:t>
            </a: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What is the safest day and weather to host a cycling event in December?</a:t>
            </a:r>
          </a:p>
          <a:p>
            <a:r>
              <a:rPr lang="en-US" sz="1400" dirty="0">
                <a:solidFill>
                  <a:schemeClr val="bg1"/>
                </a:solidFill>
                <a:latin typeface="Times New Roman" panose="02020603050405020304" pitchFamily="18" charset="0"/>
              </a:rPr>
              <a:t>The days with the lowest ‘injury collision’ probability are </a:t>
            </a:r>
            <a:r>
              <a:rPr lang="en-US" sz="1400" b="1" dirty="0">
                <a:solidFill>
                  <a:schemeClr val="bg1"/>
                </a:solidFill>
                <a:latin typeface="Times New Roman" panose="02020603050405020304" pitchFamily="18" charset="0"/>
              </a:rPr>
              <a:t>Friday, Sunday, and Tuesday</a:t>
            </a:r>
            <a:r>
              <a:rPr lang="en-US" sz="1400" dirty="0">
                <a:solidFill>
                  <a:schemeClr val="bg1"/>
                </a:solidFill>
                <a:latin typeface="Times New Roman" panose="02020603050405020304" pitchFamily="18" charset="0"/>
              </a:rPr>
              <a:t>. The weather with the lowest ‘injury collision’ probability is </a:t>
            </a:r>
            <a:r>
              <a:rPr lang="en-US" sz="1400" b="1" dirty="0">
                <a:solidFill>
                  <a:schemeClr val="bg1"/>
                </a:solidFill>
                <a:latin typeface="Times New Roman" panose="02020603050405020304" pitchFamily="18" charset="0"/>
              </a:rPr>
              <a:t>Blowing Sand/Dirt</a:t>
            </a:r>
            <a:r>
              <a:rPr lang="en-US" sz="1400" dirty="0">
                <a:solidFill>
                  <a:schemeClr val="bg1"/>
                </a:solidFill>
                <a:latin typeface="Times New Roman" panose="02020603050405020304" pitchFamily="18" charset="0"/>
              </a:rPr>
              <a:t>. These times conditions have a low injury collision probability.</a:t>
            </a: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What is the safest day and weather to host a cycling event in January?</a:t>
            </a:r>
          </a:p>
          <a:p>
            <a:r>
              <a:rPr lang="en-US" sz="1400" dirty="0">
                <a:solidFill>
                  <a:schemeClr val="bg1"/>
                </a:solidFill>
                <a:latin typeface="Times New Roman" panose="02020603050405020304" pitchFamily="18" charset="0"/>
              </a:rPr>
              <a:t>The days with the lowest ‘injury collision’ probability are </a:t>
            </a:r>
            <a:r>
              <a:rPr lang="en-US" sz="1400" b="1" dirty="0">
                <a:solidFill>
                  <a:schemeClr val="bg1"/>
                </a:solidFill>
                <a:latin typeface="Times New Roman" panose="02020603050405020304" pitchFamily="18" charset="0"/>
              </a:rPr>
              <a:t>Saturday, Friday, and Monday</a:t>
            </a:r>
            <a:r>
              <a:rPr lang="en-US" sz="1400" dirty="0">
                <a:solidFill>
                  <a:schemeClr val="bg1"/>
                </a:solidFill>
                <a:latin typeface="Times New Roman" panose="02020603050405020304" pitchFamily="18" charset="0"/>
              </a:rPr>
              <a:t>. The weather with the lowest ‘injury collision’ probability is </a:t>
            </a:r>
            <a:r>
              <a:rPr lang="en-US" sz="1400" b="1" dirty="0">
                <a:solidFill>
                  <a:schemeClr val="bg1"/>
                </a:solidFill>
                <a:latin typeface="Times New Roman" panose="02020603050405020304" pitchFamily="18" charset="0"/>
              </a:rPr>
              <a:t>Blowing Sand/Dirt</a:t>
            </a:r>
            <a:r>
              <a:rPr lang="en-US" sz="1400" dirty="0">
                <a:solidFill>
                  <a:schemeClr val="bg1"/>
                </a:solidFill>
                <a:latin typeface="Times New Roman" panose="02020603050405020304" pitchFamily="18" charset="0"/>
              </a:rPr>
              <a:t>. These times conditions have a low injury collision probability.</a:t>
            </a: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20</a:t>
            </a:r>
            <a:endParaRPr lang="ru-RU" b="1" dirty="0">
              <a:solidFill>
                <a:schemeClr val="bg1"/>
              </a:solidFill>
            </a:endParaRPr>
          </a:p>
        </p:txBody>
      </p:sp>
      <p:pic>
        <p:nvPicPr>
          <p:cNvPr id="3" name="Рисунок 2">
            <a:extLst>
              <a:ext uri="{FF2B5EF4-FFF2-40B4-BE49-F238E27FC236}">
                <a16:creationId xmlns:a16="http://schemas.microsoft.com/office/drawing/2014/main" id="{E2729321-4E46-42F1-A038-F70352CED8BF}"/>
              </a:ext>
            </a:extLst>
          </p:cNvPr>
          <p:cNvPicPr>
            <a:picLocks noChangeAspect="1"/>
          </p:cNvPicPr>
          <p:nvPr/>
        </p:nvPicPr>
        <p:blipFill>
          <a:blip r:embed="rId2"/>
          <a:stretch>
            <a:fillRect/>
          </a:stretch>
        </p:blipFill>
        <p:spPr>
          <a:xfrm>
            <a:off x="590550" y="2786062"/>
            <a:ext cx="1790700" cy="1362075"/>
          </a:xfrm>
          <a:prstGeom prst="rect">
            <a:avLst/>
          </a:prstGeom>
          <a:ln>
            <a:solidFill>
              <a:schemeClr val="accent6">
                <a:lumMod val="60000"/>
                <a:lumOff val="40000"/>
              </a:schemeClr>
            </a:solidFill>
          </a:ln>
        </p:spPr>
      </p:pic>
      <p:pic>
        <p:nvPicPr>
          <p:cNvPr id="6" name="Рисунок 5">
            <a:extLst>
              <a:ext uri="{FF2B5EF4-FFF2-40B4-BE49-F238E27FC236}">
                <a16:creationId xmlns:a16="http://schemas.microsoft.com/office/drawing/2014/main" id="{526BE810-AADE-49C8-8DDB-4D6359222189}"/>
              </a:ext>
            </a:extLst>
          </p:cNvPr>
          <p:cNvPicPr>
            <a:picLocks noChangeAspect="1"/>
          </p:cNvPicPr>
          <p:nvPr/>
        </p:nvPicPr>
        <p:blipFill>
          <a:blip r:embed="rId3"/>
          <a:stretch>
            <a:fillRect/>
          </a:stretch>
        </p:blipFill>
        <p:spPr>
          <a:xfrm>
            <a:off x="572231" y="5333962"/>
            <a:ext cx="1562100" cy="1657350"/>
          </a:xfrm>
          <a:prstGeom prst="rect">
            <a:avLst/>
          </a:prstGeom>
          <a:ln>
            <a:solidFill>
              <a:schemeClr val="accent6">
                <a:lumMod val="60000"/>
                <a:lumOff val="40000"/>
              </a:schemeClr>
            </a:solidFill>
          </a:ln>
        </p:spPr>
      </p:pic>
      <p:pic>
        <p:nvPicPr>
          <p:cNvPr id="7" name="Рисунок 6">
            <a:extLst>
              <a:ext uri="{FF2B5EF4-FFF2-40B4-BE49-F238E27FC236}">
                <a16:creationId xmlns:a16="http://schemas.microsoft.com/office/drawing/2014/main" id="{7EF92B68-742E-4AB8-BA4F-B9C518213145}"/>
              </a:ext>
            </a:extLst>
          </p:cNvPr>
          <p:cNvPicPr>
            <a:picLocks noChangeAspect="1"/>
          </p:cNvPicPr>
          <p:nvPr/>
        </p:nvPicPr>
        <p:blipFill>
          <a:blip r:embed="rId4"/>
          <a:stretch>
            <a:fillRect/>
          </a:stretch>
        </p:blipFill>
        <p:spPr>
          <a:xfrm>
            <a:off x="2381250" y="5333962"/>
            <a:ext cx="1995948" cy="1657350"/>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979206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3033713"/>
            <a:ext cx="5878513" cy="954107"/>
          </a:xfrm>
          <a:prstGeom prst="rect">
            <a:avLst/>
          </a:prstGeom>
          <a:noFill/>
        </p:spPr>
        <p:txBody>
          <a:bodyPr wrap="square">
            <a:spAutoFit/>
          </a:bodyPr>
          <a:lstStyle/>
          <a:p>
            <a:r>
              <a:rPr lang="en-US" sz="1400" b="1" dirty="0">
                <a:solidFill>
                  <a:schemeClr val="bg1"/>
                </a:solidFill>
                <a:latin typeface="Times New Roman" panose="02020603050405020304" pitchFamily="18" charset="0"/>
              </a:rPr>
              <a:t>What is the safest day to host a cycling event in November?</a:t>
            </a:r>
          </a:p>
          <a:p>
            <a:r>
              <a:rPr lang="en-US" sz="1400" dirty="0">
                <a:solidFill>
                  <a:schemeClr val="bg1"/>
                </a:solidFill>
                <a:latin typeface="Times New Roman" panose="02020603050405020304" pitchFamily="18" charset="0"/>
              </a:rPr>
              <a:t>The days with the lowest 'injury collision' probability are </a:t>
            </a:r>
            <a:r>
              <a:rPr lang="en-US" sz="1400" b="1" dirty="0">
                <a:solidFill>
                  <a:schemeClr val="bg1"/>
                </a:solidFill>
                <a:latin typeface="Times New Roman" panose="02020603050405020304" pitchFamily="18" charset="0"/>
              </a:rPr>
              <a:t>Friday, Tuesday, and Monday</a:t>
            </a:r>
            <a:r>
              <a:rPr lang="en-US" sz="1400" dirty="0">
                <a:solidFill>
                  <a:schemeClr val="bg1"/>
                </a:solidFill>
                <a:latin typeface="Times New Roman" panose="02020603050405020304" pitchFamily="18" charset="0"/>
              </a:rPr>
              <a:t>. The weather with the lowest 'injury collision' probability is </a:t>
            </a:r>
            <a:r>
              <a:rPr lang="en-US" sz="1400" b="1" dirty="0">
                <a:solidFill>
                  <a:schemeClr val="bg1"/>
                </a:solidFill>
                <a:latin typeface="Times New Roman" panose="02020603050405020304" pitchFamily="18" charset="0"/>
              </a:rPr>
              <a:t>Snowing</a:t>
            </a:r>
            <a:r>
              <a:rPr lang="en-US" sz="1400" dirty="0">
                <a:solidFill>
                  <a:schemeClr val="bg1"/>
                </a:solidFill>
                <a:latin typeface="Times New Roman" panose="02020603050405020304" pitchFamily="18" charset="0"/>
              </a:rPr>
              <a:t>. These times conditions have a low injury collision probability.</a:t>
            </a: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21</a:t>
            </a:r>
            <a:endParaRPr lang="ru-RU" b="1" dirty="0">
              <a:solidFill>
                <a:schemeClr val="bg1"/>
              </a:solidFill>
            </a:endParaRPr>
          </a:p>
        </p:txBody>
      </p:sp>
      <p:pic>
        <p:nvPicPr>
          <p:cNvPr id="5" name="Рисунок 4">
            <a:extLst>
              <a:ext uri="{FF2B5EF4-FFF2-40B4-BE49-F238E27FC236}">
                <a16:creationId xmlns:a16="http://schemas.microsoft.com/office/drawing/2014/main" id="{FFD2F66B-1814-46EB-8E4C-47BD20C9472D}"/>
              </a:ext>
            </a:extLst>
          </p:cNvPr>
          <p:cNvPicPr>
            <a:picLocks noChangeAspect="1"/>
          </p:cNvPicPr>
          <p:nvPr/>
        </p:nvPicPr>
        <p:blipFill>
          <a:blip r:embed="rId2"/>
          <a:stretch>
            <a:fillRect/>
          </a:stretch>
        </p:blipFill>
        <p:spPr>
          <a:xfrm>
            <a:off x="584200" y="1303337"/>
            <a:ext cx="1828800" cy="1666875"/>
          </a:xfrm>
          <a:prstGeom prst="rect">
            <a:avLst/>
          </a:prstGeom>
          <a:ln>
            <a:solidFill>
              <a:schemeClr val="accent6">
                <a:lumMod val="60000"/>
                <a:lumOff val="40000"/>
              </a:schemeClr>
            </a:solidFill>
          </a:ln>
        </p:spPr>
      </p:pic>
      <p:pic>
        <p:nvPicPr>
          <p:cNvPr id="8" name="Рисунок 7">
            <a:extLst>
              <a:ext uri="{FF2B5EF4-FFF2-40B4-BE49-F238E27FC236}">
                <a16:creationId xmlns:a16="http://schemas.microsoft.com/office/drawing/2014/main" id="{E2A6E7E4-3F5E-49FA-B7CD-1A68C3E6C6BF}"/>
              </a:ext>
            </a:extLst>
          </p:cNvPr>
          <p:cNvPicPr>
            <a:picLocks noChangeAspect="1"/>
          </p:cNvPicPr>
          <p:nvPr/>
        </p:nvPicPr>
        <p:blipFill>
          <a:blip r:embed="rId3"/>
          <a:stretch>
            <a:fillRect/>
          </a:stretch>
        </p:blipFill>
        <p:spPr>
          <a:xfrm>
            <a:off x="2616200" y="1338896"/>
            <a:ext cx="2121476" cy="1666874"/>
          </a:xfrm>
          <a:prstGeom prst="rect">
            <a:avLst/>
          </a:prstGeom>
          <a:ln>
            <a:solidFill>
              <a:schemeClr val="accent6">
                <a:lumMod val="60000"/>
                <a:lumOff val="40000"/>
              </a:schemeClr>
            </a:solidFill>
          </a:ln>
        </p:spPr>
      </p:pic>
      <p:pic>
        <p:nvPicPr>
          <p:cNvPr id="9" name="Рисунок 8">
            <a:extLst>
              <a:ext uri="{FF2B5EF4-FFF2-40B4-BE49-F238E27FC236}">
                <a16:creationId xmlns:a16="http://schemas.microsoft.com/office/drawing/2014/main" id="{55BB3538-08A8-4D30-9EEB-A6B4399C567E}"/>
              </a:ext>
            </a:extLst>
          </p:cNvPr>
          <p:cNvPicPr>
            <a:picLocks noChangeAspect="1"/>
          </p:cNvPicPr>
          <p:nvPr/>
        </p:nvPicPr>
        <p:blipFill>
          <a:blip r:embed="rId4"/>
          <a:stretch>
            <a:fillRect/>
          </a:stretch>
        </p:blipFill>
        <p:spPr>
          <a:xfrm>
            <a:off x="584200" y="4110037"/>
            <a:ext cx="1600200" cy="1685925"/>
          </a:xfrm>
          <a:prstGeom prst="rect">
            <a:avLst/>
          </a:prstGeom>
          <a:ln>
            <a:solidFill>
              <a:schemeClr val="accent6">
                <a:lumMod val="60000"/>
                <a:lumOff val="40000"/>
              </a:schemeClr>
            </a:solidFill>
          </a:ln>
        </p:spPr>
      </p:pic>
      <p:pic>
        <p:nvPicPr>
          <p:cNvPr id="12" name="Рисунок 11">
            <a:extLst>
              <a:ext uri="{FF2B5EF4-FFF2-40B4-BE49-F238E27FC236}">
                <a16:creationId xmlns:a16="http://schemas.microsoft.com/office/drawing/2014/main" id="{B546B37E-6AEB-451D-BFC6-6A1BB0BD97B2}"/>
              </a:ext>
            </a:extLst>
          </p:cNvPr>
          <p:cNvPicPr>
            <a:picLocks noChangeAspect="1"/>
          </p:cNvPicPr>
          <p:nvPr/>
        </p:nvPicPr>
        <p:blipFill>
          <a:blip r:embed="rId5"/>
          <a:stretch>
            <a:fillRect/>
          </a:stretch>
        </p:blipFill>
        <p:spPr>
          <a:xfrm>
            <a:off x="2400300" y="4117021"/>
            <a:ext cx="2069181" cy="1678941"/>
          </a:xfrm>
          <a:prstGeom prst="rect">
            <a:avLst/>
          </a:prstGeom>
          <a:ln>
            <a:solidFill>
              <a:schemeClr val="accent6">
                <a:lumMod val="60000"/>
                <a:lumOff val="40000"/>
              </a:schemeClr>
            </a:solidFill>
          </a:ln>
        </p:spPr>
      </p:pic>
      <p:sp>
        <p:nvSpPr>
          <p:cNvPr id="14" name="TextBox 13">
            <a:extLst>
              <a:ext uri="{FF2B5EF4-FFF2-40B4-BE49-F238E27FC236}">
                <a16:creationId xmlns:a16="http://schemas.microsoft.com/office/drawing/2014/main" id="{8116BB31-9F77-49B7-A7C4-77168410CCC2}"/>
              </a:ext>
            </a:extLst>
          </p:cNvPr>
          <p:cNvSpPr txBox="1"/>
          <p:nvPr/>
        </p:nvSpPr>
        <p:spPr>
          <a:xfrm>
            <a:off x="489743" y="5926325"/>
            <a:ext cx="5878513" cy="2031325"/>
          </a:xfrm>
          <a:prstGeom prst="rect">
            <a:avLst/>
          </a:prstGeom>
          <a:noFill/>
        </p:spPr>
        <p:txBody>
          <a:bodyPr wrap="square">
            <a:spAutoFit/>
          </a:bodyPr>
          <a:lstStyle/>
          <a:p>
            <a:r>
              <a:rPr lang="en-US" sz="1400" b="1" dirty="0">
                <a:solidFill>
                  <a:schemeClr val="bg1"/>
                </a:solidFill>
                <a:latin typeface="Times New Roman" panose="02020603050405020304" pitchFamily="18" charset="0"/>
              </a:rPr>
              <a:t>The Most Dangerous Location for Cycling Activities</a:t>
            </a:r>
          </a:p>
          <a:p>
            <a:endParaRPr lang="en-US" sz="1400" b="1"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What are the most dangerous light and road conditions in Block Area for cycling activities?</a:t>
            </a:r>
          </a:p>
          <a:p>
            <a:r>
              <a:rPr lang="en-US" sz="1400" dirty="0">
                <a:solidFill>
                  <a:schemeClr val="bg1"/>
                </a:solidFill>
                <a:latin typeface="Times New Roman" panose="02020603050405020304" pitchFamily="18" charset="0"/>
              </a:rPr>
              <a:t>The road condition with the highest ‘injury collision’ probability in Block Area is </a:t>
            </a:r>
            <a:r>
              <a:rPr lang="en-US" sz="1400" b="1" dirty="0">
                <a:solidFill>
                  <a:schemeClr val="bg1"/>
                </a:solidFill>
                <a:latin typeface="Times New Roman" panose="02020603050405020304" pitchFamily="18" charset="0"/>
              </a:rPr>
              <a:t>Dry</a:t>
            </a:r>
            <a:r>
              <a:rPr lang="en-US" sz="1400" dirty="0">
                <a:solidFill>
                  <a:schemeClr val="bg1"/>
                </a:solidFill>
                <a:latin typeface="Times New Roman" panose="02020603050405020304" pitchFamily="18" charset="0"/>
              </a:rPr>
              <a:t> condition. The light condition with the highest ‘injury collision’ probability in Block Area is </a:t>
            </a:r>
            <a:r>
              <a:rPr lang="en-US" sz="1400" b="1" dirty="0">
                <a:solidFill>
                  <a:schemeClr val="bg1"/>
                </a:solidFill>
                <a:latin typeface="Times New Roman" panose="02020603050405020304" pitchFamily="18" charset="0"/>
              </a:rPr>
              <a:t>Daylight </a:t>
            </a:r>
            <a:r>
              <a:rPr lang="en-US" sz="1400" dirty="0">
                <a:solidFill>
                  <a:schemeClr val="bg1"/>
                </a:solidFill>
                <a:latin typeface="Times New Roman" panose="02020603050405020304" pitchFamily="18" charset="0"/>
              </a:rPr>
              <a:t>condition. These location conditions have a high injury collision probability.</a:t>
            </a:r>
          </a:p>
          <a:p>
            <a:endParaRPr lang="en-US" sz="1400" dirty="0">
              <a:solidFill>
                <a:schemeClr val="bg1"/>
              </a:solidFill>
              <a:latin typeface="Times New Roman" panose="02020603050405020304" pitchFamily="18" charset="0"/>
            </a:endParaRPr>
          </a:p>
        </p:txBody>
      </p:sp>
      <p:pic>
        <p:nvPicPr>
          <p:cNvPr id="17" name="Рисунок 16">
            <a:extLst>
              <a:ext uri="{FF2B5EF4-FFF2-40B4-BE49-F238E27FC236}">
                <a16:creationId xmlns:a16="http://schemas.microsoft.com/office/drawing/2014/main" id="{E8FF8EE6-5592-48CE-BAB0-679E68D17308}"/>
              </a:ext>
            </a:extLst>
          </p:cNvPr>
          <p:cNvPicPr>
            <a:picLocks noChangeAspect="1"/>
          </p:cNvPicPr>
          <p:nvPr/>
        </p:nvPicPr>
        <p:blipFill>
          <a:blip r:embed="rId6"/>
          <a:stretch>
            <a:fillRect/>
          </a:stretch>
        </p:blipFill>
        <p:spPr>
          <a:xfrm>
            <a:off x="584200" y="7807875"/>
            <a:ext cx="1752600" cy="1743075"/>
          </a:xfrm>
          <a:prstGeom prst="rect">
            <a:avLst/>
          </a:prstGeom>
          <a:ln>
            <a:solidFill>
              <a:schemeClr val="accent6">
                <a:lumMod val="60000"/>
                <a:lumOff val="40000"/>
              </a:schemeClr>
            </a:solidFill>
          </a:ln>
        </p:spPr>
      </p:pic>
      <p:pic>
        <p:nvPicPr>
          <p:cNvPr id="18" name="Рисунок 17">
            <a:extLst>
              <a:ext uri="{FF2B5EF4-FFF2-40B4-BE49-F238E27FC236}">
                <a16:creationId xmlns:a16="http://schemas.microsoft.com/office/drawing/2014/main" id="{CD55C9E9-0C76-4BC4-991C-681DFC34C0D9}"/>
              </a:ext>
            </a:extLst>
          </p:cNvPr>
          <p:cNvPicPr>
            <a:picLocks noChangeAspect="1"/>
          </p:cNvPicPr>
          <p:nvPr/>
        </p:nvPicPr>
        <p:blipFill>
          <a:blip r:embed="rId7"/>
          <a:stretch>
            <a:fillRect/>
          </a:stretch>
        </p:blipFill>
        <p:spPr>
          <a:xfrm>
            <a:off x="2559338" y="7814180"/>
            <a:ext cx="2546062" cy="1806581"/>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589460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33387" y="1238160"/>
            <a:ext cx="5878513" cy="4832092"/>
          </a:xfrm>
          <a:prstGeom prst="rect">
            <a:avLst/>
          </a:prstGeom>
          <a:noFill/>
        </p:spPr>
        <p:txBody>
          <a:bodyPr wrap="square">
            <a:spAutoFit/>
          </a:bodyPr>
          <a:lstStyle/>
          <a:p>
            <a:r>
              <a:rPr lang="en-US" sz="1400" b="1" dirty="0">
                <a:solidFill>
                  <a:schemeClr val="bg1"/>
                </a:solidFill>
                <a:latin typeface="Times New Roman" panose="02020603050405020304" pitchFamily="18" charset="0"/>
              </a:rPr>
              <a:t>What are the most dangerous light and road conditions in Intersection Area for cycling activities?</a:t>
            </a:r>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The road condition with the highest ‘injury collision’ probability in Intersection Area is </a:t>
            </a:r>
            <a:r>
              <a:rPr lang="en-US" sz="1400" b="1" dirty="0">
                <a:solidFill>
                  <a:schemeClr val="bg1"/>
                </a:solidFill>
                <a:latin typeface="Times New Roman" panose="02020603050405020304" pitchFamily="18" charset="0"/>
              </a:rPr>
              <a:t>Ice </a:t>
            </a:r>
            <a:r>
              <a:rPr lang="en-US" sz="1400" dirty="0">
                <a:solidFill>
                  <a:schemeClr val="bg1"/>
                </a:solidFill>
                <a:latin typeface="Times New Roman" panose="02020603050405020304" pitchFamily="18" charset="0"/>
              </a:rPr>
              <a:t>condition. The light condition with the highest ‘injury collision’ probability in Intersection Area is </a:t>
            </a:r>
            <a:r>
              <a:rPr lang="en-US" sz="1400" b="1" dirty="0">
                <a:solidFill>
                  <a:schemeClr val="bg1"/>
                </a:solidFill>
                <a:latin typeface="Times New Roman" panose="02020603050405020304" pitchFamily="18" charset="0"/>
              </a:rPr>
              <a:t>Daylight</a:t>
            </a:r>
            <a:r>
              <a:rPr lang="en-US" sz="1400" dirty="0">
                <a:solidFill>
                  <a:schemeClr val="bg1"/>
                </a:solidFill>
                <a:latin typeface="Times New Roman" panose="02020603050405020304" pitchFamily="18" charset="0"/>
              </a:rPr>
              <a:t> condition. These location conditions have a high injury collision probability.</a:t>
            </a: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rPr>
              <a:t>Most Dangerous Locations Map for Cyclist in Seattle</a:t>
            </a:r>
          </a:p>
          <a:p>
            <a:r>
              <a:rPr lang="en-US" sz="1400" dirty="0">
                <a:solidFill>
                  <a:schemeClr val="bg1"/>
                </a:solidFill>
                <a:latin typeface="Times New Roman" panose="02020603050405020304" pitchFamily="18" charset="0"/>
              </a:rPr>
              <a:t>The map below shows the most dangerous locations for cyclists in Seattle. The location points shown below have an 'injury collision' </a:t>
            </a:r>
            <a:r>
              <a:rPr lang="en-US" sz="1400" b="1" dirty="0">
                <a:solidFill>
                  <a:schemeClr val="bg1"/>
                </a:solidFill>
                <a:latin typeface="Times New Roman" panose="02020603050405020304" pitchFamily="18" charset="0"/>
              </a:rPr>
              <a:t>probability of above 90 per cent. </a:t>
            </a:r>
            <a:r>
              <a:rPr lang="en-US" sz="1400" dirty="0">
                <a:solidFill>
                  <a:schemeClr val="bg1"/>
                </a:solidFill>
                <a:latin typeface="Times New Roman" panose="02020603050405020304" pitchFamily="18" charset="0"/>
              </a:rPr>
              <a:t>Event organizers need to be careful at this location. Before the event starts, the committee needs to monitor the road conditions around that spot. If it is dangerous, the committee can repair it or give a unique sign to be more careful.</a:t>
            </a: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22</a:t>
            </a:r>
            <a:endParaRPr lang="ru-RU" b="1" dirty="0">
              <a:solidFill>
                <a:schemeClr val="bg1"/>
              </a:solidFill>
            </a:endParaRPr>
          </a:p>
        </p:txBody>
      </p:sp>
      <p:pic>
        <p:nvPicPr>
          <p:cNvPr id="2" name="Рисунок 1">
            <a:extLst>
              <a:ext uri="{FF2B5EF4-FFF2-40B4-BE49-F238E27FC236}">
                <a16:creationId xmlns:a16="http://schemas.microsoft.com/office/drawing/2014/main" id="{B3DFF298-298A-4B3F-89BC-7E346D98D9A3}"/>
              </a:ext>
            </a:extLst>
          </p:cNvPr>
          <p:cNvPicPr>
            <a:picLocks noChangeAspect="1"/>
          </p:cNvPicPr>
          <p:nvPr/>
        </p:nvPicPr>
        <p:blipFill>
          <a:blip r:embed="rId2"/>
          <a:stretch>
            <a:fillRect/>
          </a:stretch>
        </p:blipFill>
        <p:spPr>
          <a:xfrm>
            <a:off x="489743" y="2679400"/>
            <a:ext cx="1752600" cy="1714500"/>
          </a:xfrm>
          <a:prstGeom prst="rect">
            <a:avLst/>
          </a:prstGeom>
          <a:ln>
            <a:solidFill>
              <a:schemeClr val="accent6">
                <a:lumMod val="60000"/>
                <a:lumOff val="40000"/>
              </a:schemeClr>
            </a:solidFill>
          </a:ln>
        </p:spPr>
      </p:pic>
      <p:pic>
        <p:nvPicPr>
          <p:cNvPr id="3" name="Рисунок 2">
            <a:extLst>
              <a:ext uri="{FF2B5EF4-FFF2-40B4-BE49-F238E27FC236}">
                <a16:creationId xmlns:a16="http://schemas.microsoft.com/office/drawing/2014/main" id="{74555A64-FC0B-4F8D-B848-92981495CFE7}"/>
              </a:ext>
            </a:extLst>
          </p:cNvPr>
          <p:cNvPicPr>
            <a:picLocks noChangeAspect="1"/>
          </p:cNvPicPr>
          <p:nvPr/>
        </p:nvPicPr>
        <p:blipFill>
          <a:blip r:embed="rId3"/>
          <a:stretch>
            <a:fillRect/>
          </a:stretch>
        </p:blipFill>
        <p:spPr>
          <a:xfrm>
            <a:off x="2419350" y="2692101"/>
            <a:ext cx="2196309" cy="1719242"/>
          </a:xfrm>
          <a:prstGeom prst="rect">
            <a:avLst/>
          </a:prstGeom>
          <a:ln>
            <a:solidFill>
              <a:schemeClr val="accent6">
                <a:lumMod val="60000"/>
                <a:lumOff val="40000"/>
              </a:schemeClr>
            </a:solidFill>
          </a:ln>
        </p:spPr>
      </p:pic>
      <p:pic>
        <p:nvPicPr>
          <p:cNvPr id="6" name="Рисунок 5">
            <a:extLst>
              <a:ext uri="{FF2B5EF4-FFF2-40B4-BE49-F238E27FC236}">
                <a16:creationId xmlns:a16="http://schemas.microsoft.com/office/drawing/2014/main" id="{3B57A5AD-A72F-41AF-8C43-65646ACF24F7}"/>
              </a:ext>
            </a:extLst>
          </p:cNvPr>
          <p:cNvPicPr>
            <a:picLocks noChangeAspect="1"/>
          </p:cNvPicPr>
          <p:nvPr/>
        </p:nvPicPr>
        <p:blipFill>
          <a:blip r:embed="rId4"/>
          <a:stretch>
            <a:fillRect/>
          </a:stretch>
        </p:blipFill>
        <p:spPr>
          <a:xfrm>
            <a:off x="546100" y="6070252"/>
            <a:ext cx="5047457" cy="3475081"/>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711255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6201352" cy="830997"/>
          </a:xfrm>
          <a:prstGeom prst="rect">
            <a:avLst/>
          </a:prstGeom>
          <a:noFill/>
        </p:spPr>
        <p:txBody>
          <a:bodyPr wrap="square" rtlCol="0">
            <a:spAutoFit/>
          </a:bodyPr>
          <a:lstStyle/>
          <a:p>
            <a:r>
              <a:rPr lang="en-US" sz="4800" b="1" spc="-150" dirty="0">
                <a:solidFill>
                  <a:schemeClr val="bg1"/>
                </a:solidFill>
                <a:latin typeface="Butler" panose="02000503090000020003" pitchFamily="50" charset="0"/>
                <a:cs typeface="Helvetica" panose="020B0604020202020204" pitchFamily="34" charset="0"/>
              </a:rPr>
              <a:t>Results and Discussion</a:t>
            </a:r>
            <a:endParaRPr lang="ru-RU" sz="48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33387" y="1238160"/>
            <a:ext cx="5878513" cy="3754874"/>
          </a:xfrm>
          <a:prstGeom prst="rect">
            <a:avLst/>
          </a:prstGeom>
          <a:noFill/>
        </p:spPr>
        <p:txBody>
          <a:bodyPr wrap="square">
            <a:spAutoFit/>
          </a:bodyPr>
          <a:lstStyle/>
          <a:p>
            <a:r>
              <a:rPr lang="en-US" sz="1400" dirty="0">
                <a:solidFill>
                  <a:schemeClr val="bg1"/>
                </a:solidFill>
                <a:latin typeface="Times New Roman" panose="02020603050405020304" pitchFamily="18" charset="0"/>
              </a:rPr>
              <a:t>The results of this research can be used by organizers to intelligently plan cycling activities. They can take into account the safest times and the most dangerous places, where the risk of injury is extremely high.</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The safest months for events are December, January and November. During these months, the average likelihood of injury in the event of an accident is lowest compared to other months. In December, the safest days are Friday, Saturday and Tuesday. The safest weather conditions this month are sand / dirt. January - Saturday, Friday and Monday, with sand / dirt weather conditions. November - Friday, Tuesday and Monday. However, with weather conditions it is snowing.</a:t>
            </a:r>
          </a:p>
          <a:p>
            <a:endParaRPr lang="en-US" sz="1400" dirty="0">
              <a:solidFill>
                <a:schemeClr val="bg1"/>
              </a:solidFill>
              <a:latin typeface="Times New Roman" panose="02020603050405020304" pitchFamily="18" charset="0"/>
            </a:endParaRPr>
          </a:p>
          <a:p>
            <a:r>
              <a:rPr lang="en-US" sz="1400" dirty="0">
                <a:solidFill>
                  <a:schemeClr val="bg1"/>
                </a:solidFill>
                <a:latin typeface="Times New Roman" panose="02020603050405020304" pitchFamily="18" charset="0"/>
              </a:rPr>
              <a:t>In addition to time and weather conditions, it is necessary to consider the list of the most dangerous places. These are the locations where the likelihood of injury is highest in the event of an accident. The most dangerous conditions for the block area are dry road conditions and daylight. The most dangerous conditions for an intersection are ice and daylight.</a:t>
            </a: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23</a:t>
            </a:r>
            <a:endParaRPr lang="ru-RU" b="1" dirty="0">
              <a:solidFill>
                <a:schemeClr val="bg1"/>
              </a:solidFill>
            </a:endParaRPr>
          </a:p>
        </p:txBody>
      </p:sp>
    </p:spTree>
    <p:extLst>
      <p:ext uri="{BB962C8B-B14F-4D97-AF65-F5344CB8AC3E}">
        <p14:creationId xmlns:p14="http://schemas.microsoft.com/office/powerpoint/2010/main" val="1246228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6201352"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Conclusion</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33387" y="1238160"/>
            <a:ext cx="5878513" cy="2246769"/>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solidFill>
                <a:latin typeface="Times New Roman" panose="02020603050405020304" pitchFamily="18" charset="0"/>
              </a:rPr>
              <a:t>The safest months for cycling events are December, January and November. The safest day of the week is Friday. Despite daylight, organizers must be wary of dry and icy road conditions.</a:t>
            </a:r>
          </a:p>
          <a:p>
            <a:pPr marL="285750" indent="-285750">
              <a:buFont typeface="Arial" panose="020B0604020202020204" pitchFamily="34" charset="0"/>
              <a:buChar char="•"/>
            </a:pPr>
            <a:endParaRPr lang="en-US" sz="1400" dirty="0">
              <a:solidFill>
                <a:schemeClr val="bg1"/>
              </a:solidFill>
              <a:latin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rPr>
              <a:t>This dataset has limitations both in quality and quantity. If the class 'property damage only collision' is added, the precision and recall will increase.</a:t>
            </a:r>
          </a:p>
          <a:p>
            <a:pPr marL="285750" indent="-285750">
              <a:buFont typeface="Arial" panose="020B0604020202020204" pitchFamily="34" charset="0"/>
              <a:buChar char="•"/>
            </a:pPr>
            <a:endParaRPr lang="en-US" sz="1400" dirty="0">
              <a:solidFill>
                <a:schemeClr val="bg1"/>
              </a:solidFill>
              <a:latin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rPr>
              <a:t>Event organizers must work with the Seattle Department of Transportation (SDOT) to ensure cycling activities are safe with the best times and routes.</a:t>
            </a: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418704" cy="369332"/>
          </a:xfrm>
          <a:prstGeom prst="rect">
            <a:avLst/>
          </a:prstGeom>
          <a:noFill/>
        </p:spPr>
        <p:txBody>
          <a:bodyPr wrap="none" rtlCol="0">
            <a:spAutoFit/>
          </a:bodyPr>
          <a:lstStyle/>
          <a:p>
            <a:r>
              <a:rPr lang="en-US" b="1" dirty="0">
                <a:solidFill>
                  <a:schemeClr val="bg1"/>
                </a:solidFill>
              </a:rPr>
              <a:t>24</a:t>
            </a:r>
            <a:endParaRPr lang="ru-RU" b="1" dirty="0">
              <a:solidFill>
                <a:schemeClr val="bg1"/>
              </a:solidFill>
            </a:endParaRPr>
          </a:p>
        </p:txBody>
      </p:sp>
    </p:spTree>
    <p:extLst>
      <p:ext uri="{BB962C8B-B14F-4D97-AF65-F5344CB8AC3E}">
        <p14:creationId xmlns:p14="http://schemas.microsoft.com/office/powerpoint/2010/main" val="3896344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95E8EFD-9DC2-46B1-9675-199ED35FE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7625"/>
          </a:xfrm>
          <a:prstGeom prst="rect">
            <a:avLst/>
          </a:prstGeom>
        </p:spPr>
      </p:pic>
      <p:sp>
        <p:nvSpPr>
          <p:cNvPr id="4" name="TextBox 3">
            <a:extLst>
              <a:ext uri="{FF2B5EF4-FFF2-40B4-BE49-F238E27FC236}">
                <a16:creationId xmlns:a16="http://schemas.microsoft.com/office/drawing/2014/main" id="{28F18A75-078F-45EA-AE39-908784E3C623}"/>
              </a:ext>
            </a:extLst>
          </p:cNvPr>
          <p:cNvSpPr txBox="1"/>
          <p:nvPr/>
        </p:nvSpPr>
        <p:spPr>
          <a:xfrm>
            <a:off x="1356859" y="2706291"/>
            <a:ext cx="4274684" cy="5109091"/>
          </a:xfrm>
          <a:prstGeom prst="rect">
            <a:avLst/>
          </a:prstGeom>
          <a:noFill/>
        </p:spPr>
        <p:txBody>
          <a:bodyPr wrap="square">
            <a:spAutoFit/>
          </a:bodyPr>
          <a:lstStyle/>
          <a:p>
            <a:pPr algn="ctr"/>
            <a:r>
              <a:rPr lang="en-US" sz="6000" b="1" spc="-150" dirty="0">
                <a:solidFill>
                  <a:schemeClr val="bg1"/>
                </a:solidFill>
                <a:latin typeface="Butler" panose="02000503090000020003" pitchFamily="50" charset="0"/>
                <a:cs typeface="Helvetica" panose="020B0604020202020204" pitchFamily="34" charset="0"/>
              </a:rPr>
              <a:t>Thank you!</a:t>
            </a:r>
            <a:endParaRPr lang="ru-RU" sz="6000" b="1" spc="-150" dirty="0">
              <a:solidFill>
                <a:schemeClr val="bg1"/>
              </a:solidFill>
              <a:latin typeface="Helvetica" panose="020B0604020202020204" pitchFamily="34" charset="0"/>
              <a:cs typeface="Helvetica" panose="020B0604020202020204" pitchFamily="34" charset="0"/>
            </a:endParaRPr>
          </a:p>
          <a:p>
            <a:pPr algn="ctr"/>
            <a:endParaRPr lang="en-US" sz="1800" b="1" i="0" u="none" strike="noStrike" baseline="0" dirty="0">
              <a:solidFill>
                <a:schemeClr val="bg1"/>
              </a:solidFill>
              <a:latin typeface="Times New Roman" panose="02020603050405020304" pitchFamily="18" charset="0"/>
            </a:endParaRPr>
          </a:p>
          <a:p>
            <a:pPr algn="ctr"/>
            <a:endParaRPr lang="en-US" b="1" dirty="0">
              <a:solidFill>
                <a:schemeClr val="bg1"/>
              </a:solidFill>
              <a:latin typeface="Times New Roman" panose="02020603050405020304" pitchFamily="18" charset="0"/>
            </a:endParaRPr>
          </a:p>
          <a:p>
            <a:pPr algn="ctr"/>
            <a:endParaRPr lang="en-US" sz="2000" i="0" u="none" strike="noStrike" baseline="0" dirty="0">
              <a:solidFill>
                <a:schemeClr val="bg1"/>
              </a:solidFill>
              <a:latin typeface="Times New Roman" panose="02020603050405020304" pitchFamily="18" charset="0"/>
            </a:endParaRPr>
          </a:p>
          <a:p>
            <a:pPr algn="ctr"/>
            <a:r>
              <a:rPr lang="en-US" sz="3000" i="0" u="none" strike="noStrike" baseline="0" dirty="0">
                <a:solidFill>
                  <a:schemeClr val="bg1"/>
                </a:solidFill>
                <a:latin typeface="Times New Roman" panose="02020603050405020304" pitchFamily="18" charset="0"/>
              </a:rPr>
              <a:t>I would like to express my deep gratitude to the IBM team who made this project possible.</a:t>
            </a:r>
          </a:p>
          <a:p>
            <a:pPr algn="ctr"/>
            <a:endParaRPr lang="en-US" sz="3000" i="0" u="none" strike="noStrike" baseline="0" dirty="0">
              <a:solidFill>
                <a:schemeClr val="bg1"/>
              </a:solidFill>
              <a:latin typeface="Times New Roman" panose="02020603050405020304" pitchFamily="18" charset="0"/>
            </a:endParaRPr>
          </a:p>
          <a:p>
            <a:pPr algn="ctr"/>
            <a:r>
              <a:rPr lang="en-US" sz="3000" i="0" u="none" strike="noStrike" baseline="0" dirty="0">
                <a:solidFill>
                  <a:schemeClr val="bg1"/>
                </a:solidFill>
                <a:latin typeface="Times New Roman" panose="02020603050405020304" pitchFamily="18" charset="0"/>
              </a:rPr>
              <a:t>Best regards, </a:t>
            </a:r>
          </a:p>
          <a:p>
            <a:pPr algn="ctr"/>
            <a:r>
              <a:rPr lang="en-US" sz="3000" dirty="0">
                <a:solidFill>
                  <a:schemeClr val="bg1"/>
                </a:solidFill>
                <a:latin typeface="Times New Roman" panose="02020603050405020304" pitchFamily="18" charset="0"/>
              </a:rPr>
              <a:t>Michael </a:t>
            </a:r>
            <a:r>
              <a:rPr lang="en-US" sz="3000" i="0" u="none" strike="noStrike" baseline="0" dirty="0">
                <a:solidFill>
                  <a:schemeClr val="bg1"/>
                </a:solidFill>
                <a:latin typeface="Times New Roman" panose="02020603050405020304" pitchFamily="18" charset="0"/>
              </a:rPr>
              <a:t>Rusin</a:t>
            </a:r>
            <a:endParaRPr lang="ru-RU" sz="3000" dirty="0">
              <a:solidFill>
                <a:schemeClr val="bg1"/>
              </a:solidFill>
              <a:latin typeface="Times New Roman" panose="02020603050405020304" pitchFamily="18" charset="0"/>
              <a:cs typeface="Times New Roman" panose="02020603050405020304" pitchFamily="18" charset="0"/>
            </a:endParaRPr>
          </a:p>
        </p:txBody>
      </p:sp>
      <p:cxnSp>
        <p:nvCxnSpPr>
          <p:cNvPr id="5" name="Прямая соединительная линия 4">
            <a:extLst>
              <a:ext uri="{FF2B5EF4-FFF2-40B4-BE49-F238E27FC236}">
                <a16:creationId xmlns:a16="http://schemas.microsoft.com/office/drawing/2014/main" id="{A609ABF9-04AD-430E-B678-2F61CE529E55}"/>
              </a:ext>
            </a:extLst>
          </p:cNvPr>
          <p:cNvCxnSpPr/>
          <p:nvPr/>
        </p:nvCxnSpPr>
        <p:spPr>
          <a:xfrm>
            <a:off x="1657350" y="6709954"/>
            <a:ext cx="35433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971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i="0" u="none" strike="noStrike" spc="-150" baseline="0" dirty="0">
                <a:solidFill>
                  <a:schemeClr val="bg1"/>
                </a:solidFill>
                <a:latin typeface="Butler" panose="02000503090000020003" pitchFamily="50" charset="0"/>
                <a:cs typeface="Helvetica" panose="020B0604020202020204" pitchFamily="34" charset="0"/>
              </a:rPr>
              <a:t>Introduction </a:t>
            </a:r>
            <a:r>
              <a:rPr lang="en-US" sz="2000" b="1" i="0" u="none" strike="noStrike" spc="-150" baseline="0" dirty="0">
                <a:solidFill>
                  <a:schemeClr val="bg1"/>
                </a:solidFill>
                <a:latin typeface="Butler" panose="02000503090000020003" pitchFamily="50" charset="0"/>
                <a:cs typeface="Helvetica" panose="020B0604020202020204" pitchFamily="34" charset="0"/>
              </a:rPr>
              <a:t>(business problem)</a:t>
            </a:r>
            <a:endParaRPr lang="ru-RU" sz="2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6986528"/>
          </a:xfrm>
          <a:prstGeom prst="rect">
            <a:avLst/>
          </a:prstGeom>
          <a:noFill/>
        </p:spPr>
        <p:txBody>
          <a:bodyPr wrap="square">
            <a:spAutoFit/>
          </a:bodyPr>
          <a:lstStyle/>
          <a:p>
            <a:pPr algn="l"/>
            <a:endParaRPr lang="ru-RU" sz="1400" b="0" i="0" u="none" strike="noStrike" baseline="0" dirty="0">
              <a:solidFill>
                <a:schemeClr val="bg1"/>
              </a:solidFill>
              <a:latin typeface="Times New Roman" panose="02020603050405020304" pitchFamily="18" charset="0"/>
              <a:cs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cs typeface="Times New Roman" panose="02020603050405020304" pitchFamily="18" charset="0"/>
              </a:rPr>
              <a:t>This report will try to analyze the best location and time for cycling activities. This project is aimed at individuals interested in </a:t>
            </a:r>
            <a:r>
              <a:rPr lang="en-US" sz="1400" b="1" i="0" u="none" strike="noStrike" baseline="0" dirty="0">
                <a:solidFill>
                  <a:schemeClr val="bg1"/>
                </a:solidFill>
                <a:latin typeface="Times New Roman" panose="02020603050405020304" pitchFamily="18" charset="0"/>
                <a:cs typeface="Times New Roman" panose="02020603050405020304" pitchFamily="18" charset="0"/>
              </a:rPr>
              <a:t>cycling activities </a:t>
            </a:r>
            <a:r>
              <a:rPr lang="en-US" sz="1400" b="0" i="0" u="none" strike="noStrike" baseline="0" dirty="0">
                <a:solidFill>
                  <a:schemeClr val="bg1"/>
                </a:solidFill>
                <a:latin typeface="Times New Roman" panose="02020603050405020304" pitchFamily="18" charset="0"/>
                <a:cs typeface="Times New Roman" panose="02020603050405020304" pitchFamily="18" charset="0"/>
              </a:rPr>
              <a:t>such as solo cyclists, cycling communities and companies / sponsors / organizers of cycling events.</a:t>
            </a:r>
          </a:p>
          <a:p>
            <a:endParaRPr lang="en-US" sz="1400" b="0" i="0" u="none" strike="noStrike" baseline="0" dirty="0">
              <a:solidFill>
                <a:schemeClr val="bg1"/>
              </a:solidFill>
              <a:latin typeface="Times New Roman" panose="02020603050405020304" pitchFamily="18" charset="0"/>
              <a:cs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cs typeface="Times New Roman" panose="02020603050405020304" pitchFamily="18" charset="0"/>
              </a:rPr>
              <a:t>During a </a:t>
            </a:r>
            <a:r>
              <a:rPr lang="en-US" sz="1400" b="1" i="0" u="none" strike="noStrike" baseline="0" dirty="0">
                <a:solidFill>
                  <a:schemeClr val="bg1"/>
                </a:solidFill>
                <a:latin typeface="Times New Roman" panose="02020603050405020304" pitchFamily="18" charset="0"/>
                <a:cs typeface="Times New Roman" panose="02020603050405020304" pitchFamily="18" charset="0"/>
              </a:rPr>
              <a:t>pandemic</a:t>
            </a:r>
            <a:r>
              <a:rPr lang="en-US" sz="1400" b="0" i="0" u="none" strike="noStrike" baseline="0" dirty="0">
                <a:solidFill>
                  <a:schemeClr val="bg1"/>
                </a:solidFill>
                <a:latin typeface="Times New Roman" panose="02020603050405020304" pitchFamily="18" charset="0"/>
                <a:cs typeface="Times New Roman" panose="02020603050405020304" pitchFamily="18" charset="0"/>
              </a:rPr>
              <a:t>, many people choose cycling as an alternative to indoor gyms. Cycling is considered the safest way to stay fit due to minimal contact with other people. Unfortunately, there are many road accidents involving cyclists. Cyclists need safety while driving. In the event of an accident, car drivers are protected by car frames and other safety technologies. Their chances of dying or seriously injuring themselves are relatively low compared to cyclists. Cyclists are protected only by a helmet on the head. In the event of an accident, a person's head, legs, hands and other parts of the body are potentially injured.</a:t>
            </a:r>
          </a:p>
          <a:p>
            <a:endParaRPr lang="en-US" sz="1400" dirty="0">
              <a:solidFill>
                <a:schemeClr val="bg1"/>
              </a:solidFill>
              <a:latin typeface="Times New Roman" panose="02020603050405020304" pitchFamily="18" charset="0"/>
              <a:cs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cs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cs typeface="Times New Roman" panose="02020603050405020304" pitchFamily="18" charset="0"/>
              </a:rPr>
              <a:t>The project could help the Seattle Department of Transportation (SDOT) install various road signs for cyclists in crash-prone areas. Also, this project will help the cyclist community</a:t>
            </a:r>
            <a:r>
              <a:rPr lang="ru-RU" sz="1400" b="1" u="none" strike="noStrike" baseline="30000" dirty="0">
                <a:solidFill>
                  <a:schemeClr val="bg1"/>
                </a:solidFill>
                <a:latin typeface="Times New Roman" panose="02020603050405020304" pitchFamily="18" charset="0"/>
                <a:cs typeface="Times New Roman" panose="02020603050405020304" pitchFamily="18" charset="0"/>
              </a:rPr>
              <a:t> (</a:t>
            </a:r>
            <a:r>
              <a:rPr lang="en-US" sz="1400" b="1" u="none" strike="noStrike" baseline="30000" dirty="0">
                <a:solidFill>
                  <a:schemeClr val="bg1"/>
                </a:solidFill>
                <a:latin typeface="Times New Roman" panose="02020603050405020304" pitchFamily="18" charset="0"/>
                <a:cs typeface="Times New Roman" panose="02020603050405020304" pitchFamily="18" charset="0"/>
              </a:rPr>
              <a:t>*1)</a:t>
            </a:r>
            <a:r>
              <a:rPr lang="en-US" sz="1400" b="0" i="0" u="none" strike="noStrike" baseline="0" dirty="0">
                <a:solidFill>
                  <a:schemeClr val="bg1"/>
                </a:solidFill>
                <a:latin typeface="Times New Roman" panose="02020603050405020304" pitchFamily="18" charset="0"/>
                <a:cs typeface="Times New Roman" panose="02020603050405020304" pitchFamily="18" charset="0"/>
              </a:rPr>
              <a:t>, for example, </a:t>
            </a:r>
            <a:r>
              <a:rPr lang="en-US" sz="1400" b="1" i="0" u="none" strike="noStrike" baseline="0" dirty="0">
                <a:solidFill>
                  <a:schemeClr val="bg1"/>
                </a:solidFill>
                <a:latin typeface="Times New Roman" panose="02020603050405020304" pitchFamily="18" charset="0"/>
                <a:cs typeface="Times New Roman" panose="02020603050405020304" pitchFamily="18" charset="0"/>
              </a:rPr>
              <a:t>Cascade </a:t>
            </a:r>
            <a:r>
              <a:rPr lang="en-US" sz="1400" b="1" i="0" u="none" strike="noStrike" baseline="0" dirty="0" err="1">
                <a:solidFill>
                  <a:schemeClr val="bg1"/>
                </a:solidFill>
                <a:latin typeface="Times New Roman" panose="02020603050405020304" pitchFamily="18" charset="0"/>
                <a:cs typeface="Times New Roman" panose="02020603050405020304" pitchFamily="18" charset="0"/>
              </a:rPr>
              <a:t>Bicylcle</a:t>
            </a:r>
            <a:r>
              <a:rPr lang="en-US" sz="1400" b="1" i="0" u="none" strike="noStrike" baseline="0" dirty="0">
                <a:solidFill>
                  <a:schemeClr val="bg1"/>
                </a:solidFill>
                <a:latin typeface="Times New Roman" panose="02020603050405020304" pitchFamily="18" charset="0"/>
                <a:cs typeface="Times New Roman" panose="02020603050405020304" pitchFamily="18" charset="0"/>
              </a:rPr>
              <a:t> Club, COGS (Cyclists Of Greater Seattle), Brake the Cycle, etc.</a:t>
            </a:r>
            <a:r>
              <a:rPr lang="en-US" sz="1400" b="0" i="0" u="none" strike="noStrike" baseline="0" dirty="0">
                <a:solidFill>
                  <a:schemeClr val="bg1"/>
                </a:solidFill>
                <a:latin typeface="Times New Roman" panose="02020603050405020304" pitchFamily="18" charset="0"/>
                <a:cs typeface="Times New Roman" panose="02020603050405020304" pitchFamily="18" charset="0"/>
              </a:rPr>
              <a:t>, determine the right time for cycling events.</a:t>
            </a:r>
          </a:p>
          <a:p>
            <a:endParaRPr lang="en-US" sz="1400" b="0" i="0" u="none" strike="noStrike" baseline="0" dirty="0">
              <a:solidFill>
                <a:schemeClr val="bg1"/>
              </a:solidFill>
              <a:latin typeface="Times New Roman" panose="02020603050405020304" pitchFamily="18" charset="0"/>
              <a:cs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cs typeface="Times New Roman" panose="02020603050405020304" pitchFamily="18" charset="0"/>
              </a:rPr>
              <a:t>Communities such as the Cascade Bicycle Club host many </a:t>
            </a:r>
            <a:r>
              <a:rPr lang="en-US" sz="1400" b="1" i="0" u="none" strike="noStrike" baseline="0" dirty="0">
                <a:solidFill>
                  <a:schemeClr val="bg1"/>
                </a:solidFill>
                <a:latin typeface="Times New Roman" panose="02020603050405020304" pitchFamily="18" charset="0"/>
                <a:cs typeface="Times New Roman" panose="02020603050405020304" pitchFamily="18" charset="0"/>
              </a:rPr>
              <a:t>major cycling events</a:t>
            </a:r>
            <a:r>
              <a:rPr lang="ru-RU" sz="1400" b="1" u="none" strike="noStrike" baseline="30000" dirty="0">
                <a:solidFill>
                  <a:schemeClr val="bg1"/>
                </a:solidFill>
                <a:latin typeface="Times New Roman" panose="02020603050405020304" pitchFamily="18" charset="0"/>
                <a:cs typeface="Times New Roman" panose="02020603050405020304" pitchFamily="18" charset="0"/>
              </a:rPr>
              <a:t>(</a:t>
            </a:r>
            <a:r>
              <a:rPr lang="en-US" sz="1400" b="1" u="none" strike="noStrike" baseline="30000" dirty="0">
                <a:solidFill>
                  <a:schemeClr val="bg1"/>
                </a:solidFill>
                <a:latin typeface="Times New Roman" panose="02020603050405020304" pitchFamily="18" charset="0"/>
                <a:cs typeface="Times New Roman" panose="02020603050405020304" pitchFamily="18" charset="0"/>
              </a:rPr>
              <a:t>*2)</a:t>
            </a:r>
            <a:r>
              <a:rPr lang="en-US" sz="1400" b="0" i="0" u="none" strike="noStrike" baseline="0" dirty="0">
                <a:solidFill>
                  <a:schemeClr val="bg1"/>
                </a:solidFill>
                <a:latin typeface="Times New Roman" panose="02020603050405020304" pitchFamily="18" charset="0"/>
                <a:cs typeface="Times New Roman" panose="02020603050405020304" pitchFamily="18" charset="0"/>
              </a:rPr>
              <a:t> such as Chilly Hilly, Seattle Bike-n-Brews, Ride for Major Taylor, Flying Wheels Summer Century, Woodinville Wine Ride, Seattle Night Ride, the Red-Bell 100, Seattle to Portland (STP), Ride from Seattle to Vancouver and Party (RSVP), Ride Around Washington (RAW), High Pass Challenge (HPC), and Kitsap Color Classic (KCC).</a:t>
            </a:r>
          </a:p>
          <a:p>
            <a:endParaRPr lang="ru-RU" sz="1400" dirty="0">
              <a:solidFill>
                <a:schemeClr val="bg1"/>
              </a:solidFill>
              <a:latin typeface="Times New Roman" panose="02020603050405020304" pitchFamily="18" charset="0"/>
              <a:cs typeface="Times New Roman" panose="02020603050405020304" pitchFamily="18" charset="0"/>
            </a:endParaRPr>
          </a:p>
          <a:p>
            <a:r>
              <a:rPr lang="en-US" sz="1400" b="1" i="0" u="none" strike="noStrike" baseline="0" dirty="0">
                <a:solidFill>
                  <a:schemeClr val="bg1"/>
                </a:solidFill>
                <a:latin typeface="Times New Roman" panose="02020603050405020304" pitchFamily="18" charset="0"/>
                <a:cs typeface="Times New Roman" panose="02020603050405020304" pitchFamily="18" charset="0"/>
              </a:rPr>
              <a:t>This project can help companies, sponsors, and event organizers to create safe cycling events for all participants. </a:t>
            </a:r>
            <a:endParaRPr lang="ru-RU" sz="1400" b="1"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301686" cy="369332"/>
          </a:xfrm>
          <a:prstGeom prst="rect">
            <a:avLst/>
          </a:prstGeom>
          <a:noFill/>
        </p:spPr>
        <p:txBody>
          <a:bodyPr wrap="none" rtlCol="0">
            <a:spAutoFit/>
          </a:bodyPr>
          <a:lstStyle/>
          <a:p>
            <a:r>
              <a:rPr lang="ru-RU" b="1" dirty="0">
                <a:solidFill>
                  <a:schemeClr val="bg1"/>
                </a:solidFill>
              </a:rPr>
              <a:t>3</a:t>
            </a:r>
          </a:p>
        </p:txBody>
      </p:sp>
      <p:sp>
        <p:nvSpPr>
          <p:cNvPr id="8" name="TextBox 7">
            <a:extLst>
              <a:ext uri="{FF2B5EF4-FFF2-40B4-BE49-F238E27FC236}">
                <a16:creationId xmlns:a16="http://schemas.microsoft.com/office/drawing/2014/main" id="{48CE3ABE-887E-4E78-B39C-41F547880CE5}"/>
              </a:ext>
            </a:extLst>
          </p:cNvPr>
          <p:cNvSpPr txBox="1"/>
          <p:nvPr/>
        </p:nvSpPr>
        <p:spPr>
          <a:xfrm>
            <a:off x="0" y="9057675"/>
            <a:ext cx="7568647" cy="461665"/>
          </a:xfrm>
          <a:prstGeom prst="rect">
            <a:avLst/>
          </a:prstGeom>
          <a:noFill/>
        </p:spPr>
        <p:txBody>
          <a:bodyPr wrap="square">
            <a:spAutoFit/>
          </a:bodyPr>
          <a:lstStyle/>
          <a:p>
            <a:r>
              <a:rPr lang="en-US" sz="1200" u="none" strike="noStrike" baseline="30000" dirty="0">
                <a:solidFill>
                  <a:schemeClr val="bg1"/>
                </a:solidFill>
                <a:latin typeface="Butler" panose="02000503090000020003" pitchFamily="50" charset="0"/>
              </a:rPr>
              <a:t>*1</a:t>
            </a:r>
            <a:r>
              <a:rPr lang="en-US" sz="1200" u="none" strike="noStrike" baseline="0" dirty="0">
                <a:solidFill>
                  <a:schemeClr val="bg1"/>
                </a:solidFill>
                <a:latin typeface="Butler" panose="02000503090000020003" pitchFamily="50" charset="0"/>
              </a:rPr>
              <a:t> http://wabikes.org/growing-bicycling/resources/bike-clubs-in-washington-state/</a:t>
            </a:r>
          </a:p>
          <a:p>
            <a:endParaRPr lang="ru-RU" sz="1200" dirty="0">
              <a:solidFill>
                <a:schemeClr val="bg1"/>
              </a:solidFill>
            </a:endParaRPr>
          </a:p>
        </p:txBody>
      </p:sp>
      <p:cxnSp>
        <p:nvCxnSpPr>
          <p:cNvPr id="9" name="Прямая соединительная линия 8">
            <a:extLst>
              <a:ext uri="{FF2B5EF4-FFF2-40B4-BE49-F238E27FC236}">
                <a16:creationId xmlns:a16="http://schemas.microsoft.com/office/drawing/2014/main" id="{9AC32EE5-AD08-477C-8D16-4D676E9D49B1}"/>
              </a:ext>
            </a:extLst>
          </p:cNvPr>
          <p:cNvCxnSpPr>
            <a:cxnSpLocks/>
          </p:cNvCxnSpPr>
          <p:nvPr/>
        </p:nvCxnSpPr>
        <p:spPr>
          <a:xfrm>
            <a:off x="0" y="9057675"/>
            <a:ext cx="6073140" cy="0"/>
          </a:xfrm>
          <a:prstGeom prst="line">
            <a:avLst/>
          </a:prstGeom>
          <a:ln>
            <a:gradFill>
              <a:gsLst>
                <a:gs pos="0">
                  <a:schemeClr val="accent6">
                    <a:lumMod val="60000"/>
                    <a:lumOff val="40000"/>
                  </a:schemeClr>
                </a:gs>
                <a:gs pos="100000">
                  <a:srgbClr val="312C32"/>
                </a:gs>
              </a:gsLst>
              <a:lin ang="0" scaled="0"/>
            </a:gra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6443FF0-FC6B-418F-9A6E-E21E0A3E09FF}"/>
              </a:ext>
            </a:extLst>
          </p:cNvPr>
          <p:cNvSpPr txBox="1"/>
          <p:nvPr/>
        </p:nvSpPr>
        <p:spPr>
          <a:xfrm>
            <a:off x="0" y="9285083"/>
            <a:ext cx="7568647" cy="276999"/>
          </a:xfrm>
          <a:prstGeom prst="rect">
            <a:avLst/>
          </a:prstGeom>
          <a:noFill/>
        </p:spPr>
        <p:txBody>
          <a:bodyPr wrap="square">
            <a:spAutoFit/>
          </a:bodyPr>
          <a:lstStyle/>
          <a:p>
            <a:r>
              <a:rPr lang="en-US" sz="1200" u="none" strike="noStrike" baseline="30000" dirty="0">
                <a:solidFill>
                  <a:schemeClr val="bg1"/>
                </a:solidFill>
                <a:latin typeface="Butler" panose="02000503090000020003" pitchFamily="50" charset="0"/>
              </a:rPr>
              <a:t>*2</a:t>
            </a:r>
            <a:r>
              <a:rPr lang="en-US" sz="1200" u="none" strike="noStrike" baseline="0" dirty="0">
                <a:solidFill>
                  <a:schemeClr val="bg1"/>
                </a:solidFill>
                <a:latin typeface="Butler" panose="02000503090000020003" pitchFamily="50" charset="0"/>
              </a:rPr>
              <a:t> https://en.wikipedia.org/wiki/Cascade_Bicycle_Club#Major_events</a:t>
            </a:r>
            <a:endParaRPr lang="ru-RU" sz="1200" dirty="0">
              <a:solidFill>
                <a:schemeClr val="bg1"/>
              </a:solidFill>
            </a:endParaRPr>
          </a:p>
        </p:txBody>
      </p:sp>
    </p:spTree>
    <p:extLst>
      <p:ext uri="{BB962C8B-B14F-4D97-AF65-F5344CB8AC3E}">
        <p14:creationId xmlns:p14="http://schemas.microsoft.com/office/powerpoint/2010/main" val="347420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Data understanding</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738664"/>
          </a:xfrm>
          <a:prstGeom prst="rect">
            <a:avLst/>
          </a:prstGeom>
          <a:noFill/>
        </p:spPr>
        <p:txBody>
          <a:bodyPr wrap="square">
            <a:spAutoFit/>
          </a:bodyPr>
          <a:lstStyle/>
          <a:p>
            <a:r>
              <a:rPr lang="en-US" sz="1400" b="1" i="0" u="none" strike="noStrike" baseline="0" dirty="0">
                <a:solidFill>
                  <a:schemeClr val="bg1"/>
                </a:solidFill>
                <a:latin typeface="Times New Roman" panose="02020603050405020304" pitchFamily="18" charset="0"/>
              </a:rPr>
              <a:t>The original dataset can be found here</a:t>
            </a:r>
            <a:r>
              <a:rPr lang="ru-RU" sz="1400" b="1" i="0" u="none" strike="noStrike" baseline="0" dirty="0">
                <a:solidFill>
                  <a:schemeClr val="bg1"/>
                </a:solidFill>
                <a:latin typeface="Times New Roman" panose="02020603050405020304" pitchFamily="18" charset="0"/>
              </a:rPr>
              <a:t>:</a:t>
            </a:r>
          </a:p>
          <a:p>
            <a:r>
              <a:rPr lang="en-US" sz="1400" b="0" i="0" u="none" strike="noStrike" baseline="0" dirty="0">
                <a:solidFill>
                  <a:schemeClr val="bg1"/>
                </a:solidFill>
                <a:latin typeface="Times New Roman" panose="02020603050405020304" pitchFamily="18" charset="0"/>
              </a:rPr>
              <a:t>https://s3.us.cloud-object-storage.appdomain.cloud/cf-courses-data/CognitiveClass/DP0701EN/version-2/Data-Collisions.csv</a:t>
            </a:r>
            <a:endParaRPr lang="ru-RU" sz="1400" b="0" i="0" u="none" strike="noStrike" baseline="0" dirty="0">
              <a:solidFill>
                <a:schemeClr val="bg1"/>
              </a:solidFill>
              <a:latin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301686" cy="369332"/>
          </a:xfrm>
          <a:prstGeom prst="rect">
            <a:avLst/>
          </a:prstGeom>
          <a:noFill/>
        </p:spPr>
        <p:txBody>
          <a:bodyPr wrap="none" rtlCol="0">
            <a:spAutoFit/>
          </a:bodyPr>
          <a:lstStyle/>
          <a:p>
            <a:r>
              <a:rPr lang="en-US" b="1" dirty="0">
                <a:solidFill>
                  <a:schemeClr val="bg1"/>
                </a:solidFill>
              </a:rPr>
              <a:t>4</a:t>
            </a:r>
            <a:endParaRPr lang="ru-RU" b="1" dirty="0">
              <a:solidFill>
                <a:schemeClr val="bg1"/>
              </a:solidFill>
            </a:endParaRPr>
          </a:p>
        </p:txBody>
      </p:sp>
      <p:pic>
        <p:nvPicPr>
          <p:cNvPr id="2" name="Рисунок 1">
            <a:extLst>
              <a:ext uri="{FF2B5EF4-FFF2-40B4-BE49-F238E27FC236}">
                <a16:creationId xmlns:a16="http://schemas.microsoft.com/office/drawing/2014/main" id="{E0261EC1-85A4-4EA6-8390-E2D8040BD044}"/>
              </a:ext>
            </a:extLst>
          </p:cNvPr>
          <p:cNvPicPr>
            <a:picLocks noChangeAspect="1"/>
          </p:cNvPicPr>
          <p:nvPr/>
        </p:nvPicPr>
        <p:blipFill>
          <a:blip r:embed="rId2"/>
          <a:stretch>
            <a:fillRect/>
          </a:stretch>
        </p:blipFill>
        <p:spPr>
          <a:xfrm>
            <a:off x="565943" y="2129076"/>
            <a:ext cx="1491893" cy="4575651"/>
          </a:xfrm>
          <a:prstGeom prst="rect">
            <a:avLst/>
          </a:prstGeom>
        </p:spPr>
      </p:pic>
      <p:sp>
        <p:nvSpPr>
          <p:cNvPr id="8" name="TextBox 7">
            <a:extLst>
              <a:ext uri="{FF2B5EF4-FFF2-40B4-BE49-F238E27FC236}">
                <a16:creationId xmlns:a16="http://schemas.microsoft.com/office/drawing/2014/main" id="{88F3B7F1-7F9E-414A-91CE-ABD5EA95EF9E}"/>
              </a:ext>
            </a:extLst>
          </p:cNvPr>
          <p:cNvSpPr txBox="1"/>
          <p:nvPr/>
        </p:nvSpPr>
        <p:spPr>
          <a:xfrm>
            <a:off x="2219324" y="2129076"/>
            <a:ext cx="4270375" cy="6555641"/>
          </a:xfrm>
          <a:prstGeom prst="rect">
            <a:avLst/>
          </a:prstGeom>
          <a:noFill/>
        </p:spPr>
        <p:txBody>
          <a:bodyPr wrap="square">
            <a:spAutoFit/>
          </a:bodyPr>
          <a:lstStyle/>
          <a:p>
            <a:r>
              <a:rPr lang="en-US" sz="1400" b="0" i="0" u="none" strike="noStrike" baseline="0" dirty="0">
                <a:solidFill>
                  <a:schemeClr val="bg1"/>
                </a:solidFill>
                <a:latin typeface="Times New Roman" panose="02020603050405020304" pitchFamily="18" charset="0"/>
              </a:rPr>
              <a:t>Based on definition of our problem, features or columns that will influence our analysis are: </a:t>
            </a:r>
          </a:p>
          <a:p>
            <a:r>
              <a:rPr lang="en-US" sz="1400" b="0" i="0" u="none" strike="noStrike" baseline="0" dirty="0">
                <a:solidFill>
                  <a:schemeClr val="bg1"/>
                </a:solidFill>
                <a:latin typeface="Times New Roman" panose="02020603050405020304" pitchFamily="18" charset="0"/>
              </a:rPr>
              <a:t>1. </a:t>
            </a:r>
            <a:r>
              <a:rPr lang="en-US" sz="1400" b="1" i="0" u="none" strike="noStrike" baseline="0" dirty="0">
                <a:solidFill>
                  <a:schemeClr val="bg1"/>
                </a:solidFill>
                <a:latin typeface="Times New Roman" panose="02020603050405020304" pitchFamily="18" charset="0"/>
              </a:rPr>
              <a:t>Location</a:t>
            </a:r>
            <a:r>
              <a:rPr lang="en-US" sz="1400" b="0" i="0" u="none" strike="noStrike" baseline="0" dirty="0">
                <a:solidFill>
                  <a:schemeClr val="bg1"/>
                </a:solidFill>
                <a:latin typeface="Times New Roman" panose="02020603050405020304" pitchFamily="18" charset="0"/>
              </a:rPr>
              <a:t>: Latitude (X), Longitude (Y), Address Type (ADDRTYPE) </a:t>
            </a:r>
          </a:p>
          <a:p>
            <a:r>
              <a:rPr lang="en-US" sz="1400" b="0" i="0" u="none" strike="noStrike" baseline="0" dirty="0">
                <a:solidFill>
                  <a:schemeClr val="bg1"/>
                </a:solidFill>
                <a:latin typeface="Times New Roman" panose="02020603050405020304" pitchFamily="18" charset="0"/>
              </a:rPr>
              <a:t>2. </a:t>
            </a:r>
            <a:r>
              <a:rPr lang="en-US" sz="1400" b="1" i="0" u="none" strike="noStrike" baseline="0" dirty="0">
                <a:solidFill>
                  <a:schemeClr val="bg1"/>
                </a:solidFill>
                <a:latin typeface="Times New Roman" panose="02020603050405020304" pitchFamily="18" charset="0"/>
              </a:rPr>
              <a:t>Severity</a:t>
            </a:r>
            <a:r>
              <a:rPr lang="en-US" sz="1400" b="0" i="0" u="none" strike="noStrike" baseline="0" dirty="0">
                <a:solidFill>
                  <a:schemeClr val="bg1"/>
                </a:solidFill>
                <a:latin typeface="Times New Roman" panose="02020603050405020304" pitchFamily="18" charset="0"/>
              </a:rPr>
              <a:t>: A code that corresponds to the severity of the collision (SEVERITYCODE), a detailed description of the severity of the collision (SEVERITYDESC) </a:t>
            </a:r>
          </a:p>
          <a:p>
            <a:r>
              <a:rPr lang="en-US" sz="1400" b="0" i="0" u="none" strike="noStrike" baseline="0" dirty="0">
                <a:solidFill>
                  <a:schemeClr val="bg1"/>
                </a:solidFill>
                <a:latin typeface="Times New Roman" panose="02020603050405020304" pitchFamily="18" charset="0"/>
              </a:rPr>
              <a:t>3. </a:t>
            </a:r>
            <a:r>
              <a:rPr lang="en-US" sz="1400" b="1" i="0" u="none" strike="noStrike" baseline="0" dirty="0">
                <a:solidFill>
                  <a:schemeClr val="bg1"/>
                </a:solidFill>
                <a:latin typeface="Times New Roman" panose="02020603050405020304" pitchFamily="18" charset="0"/>
              </a:rPr>
              <a:t>Person Count</a:t>
            </a:r>
            <a:r>
              <a:rPr lang="en-US" sz="1400" b="0" i="0" u="none" strike="noStrike" baseline="0" dirty="0">
                <a:solidFill>
                  <a:schemeClr val="bg1"/>
                </a:solidFill>
                <a:latin typeface="Times New Roman" panose="02020603050405020304" pitchFamily="18" charset="0"/>
              </a:rPr>
              <a:t>: Total number of people involved (PERSONCOUNT), number of bicycles involved in the collision (PEDCYLCOUNT) </a:t>
            </a:r>
          </a:p>
          <a:p>
            <a:r>
              <a:rPr lang="en-US" sz="1400" b="0" i="0" u="none" strike="noStrike" baseline="0" dirty="0">
                <a:solidFill>
                  <a:schemeClr val="bg1"/>
                </a:solidFill>
                <a:latin typeface="Times New Roman" panose="02020603050405020304" pitchFamily="18" charset="0"/>
              </a:rPr>
              <a:t>4. </a:t>
            </a:r>
            <a:r>
              <a:rPr lang="en-US" sz="1400" b="1" i="0" u="none" strike="noStrike" baseline="0" dirty="0">
                <a:solidFill>
                  <a:schemeClr val="bg1"/>
                </a:solidFill>
                <a:latin typeface="Times New Roman" panose="02020603050405020304" pitchFamily="18" charset="0"/>
              </a:rPr>
              <a:t>Date</a:t>
            </a:r>
            <a:r>
              <a:rPr lang="en-US" sz="1400" b="0" i="0" u="none" strike="noStrike" baseline="0" dirty="0">
                <a:solidFill>
                  <a:schemeClr val="bg1"/>
                </a:solidFill>
                <a:latin typeface="Times New Roman" panose="02020603050405020304" pitchFamily="18" charset="0"/>
              </a:rPr>
              <a:t>: The date and time of the incident (INCDTTM) </a:t>
            </a:r>
          </a:p>
          <a:p>
            <a:r>
              <a:rPr lang="en-US" sz="1400" b="0" i="0" u="none" strike="noStrike" baseline="0" dirty="0">
                <a:solidFill>
                  <a:schemeClr val="bg1"/>
                </a:solidFill>
                <a:latin typeface="Times New Roman" panose="02020603050405020304" pitchFamily="18" charset="0"/>
              </a:rPr>
              <a:t>5. </a:t>
            </a:r>
            <a:r>
              <a:rPr lang="en-US" sz="1400" b="1" i="0" u="none" strike="noStrike" baseline="0" dirty="0">
                <a:solidFill>
                  <a:schemeClr val="bg1"/>
                </a:solidFill>
                <a:latin typeface="Times New Roman" panose="02020603050405020304" pitchFamily="18" charset="0"/>
              </a:rPr>
              <a:t>Condition</a:t>
            </a:r>
            <a:r>
              <a:rPr lang="en-US" sz="1400" b="0" i="0" u="none" strike="noStrike" baseline="0" dirty="0">
                <a:solidFill>
                  <a:schemeClr val="bg1"/>
                </a:solidFill>
                <a:latin typeface="Times New Roman" panose="02020603050405020304" pitchFamily="18" charset="0"/>
              </a:rPr>
              <a:t>: Description of the weather conditions (WEATHER), condition of the road (ROADCOND), light conditions during the collision (LIGHTCOND) </a:t>
            </a:r>
          </a:p>
          <a:p>
            <a:endParaRPr lang="ru-RU" sz="1400" b="0" i="0" u="none" strike="noStrike" baseline="0" dirty="0">
              <a:solidFill>
                <a:schemeClr val="bg1"/>
              </a:solidFill>
              <a:latin typeface="Times New Roman" panose="02020603050405020304" pitchFamily="18" charset="0"/>
            </a:endParaRPr>
          </a:p>
          <a:p>
            <a:r>
              <a:rPr lang="en-US" sz="1400" b="1" i="0" u="none" strike="noStrike" baseline="0" dirty="0">
                <a:solidFill>
                  <a:schemeClr val="bg1"/>
                </a:solidFill>
                <a:latin typeface="Times New Roman" panose="02020603050405020304" pitchFamily="18" charset="0"/>
              </a:rPr>
              <a:t>Conditional Selection — Only show data that bicycles involved in the collision </a:t>
            </a:r>
            <a:endParaRPr lang="en-US" sz="1400" b="0" i="0" u="none" strike="noStrike" baseline="0" dirty="0">
              <a:solidFill>
                <a:schemeClr val="bg1"/>
              </a:solidFill>
              <a:latin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rPr>
              <a:t>In the explanation of the problem above, we will help solve the problem for cyclists. We limit data on car accidents involving cyclists. So the PEDCYLCOUNT column must be greater than zero. </a:t>
            </a:r>
          </a:p>
          <a:p>
            <a:endParaRPr lang="en-US" sz="1400" b="1" i="0" u="none" strike="noStrike" baseline="0" dirty="0">
              <a:solidFill>
                <a:schemeClr val="bg1"/>
              </a:solidFill>
              <a:latin typeface="Times New Roman" panose="02020603050405020304" pitchFamily="18" charset="0"/>
            </a:endParaRPr>
          </a:p>
          <a:p>
            <a:r>
              <a:rPr lang="en-US" sz="1400" b="1" i="0" u="none" strike="noStrike" baseline="0" dirty="0" err="1">
                <a:solidFill>
                  <a:schemeClr val="bg1"/>
                </a:solidFill>
                <a:latin typeface="Times New Roman" panose="02020603050405020304" pitchFamily="18" charset="0"/>
              </a:rPr>
              <a:t>DataFrame</a:t>
            </a:r>
            <a:r>
              <a:rPr lang="en-US" sz="1400" b="1" i="0" u="none" strike="noStrike" baseline="0" dirty="0">
                <a:solidFill>
                  <a:schemeClr val="bg1"/>
                </a:solidFill>
                <a:latin typeface="Times New Roman" panose="02020603050405020304" pitchFamily="18" charset="0"/>
              </a:rPr>
              <a:t> Shape </a:t>
            </a:r>
            <a:endParaRPr lang="en-US" sz="1400" b="0" i="0" u="none" strike="noStrike" baseline="0" dirty="0">
              <a:solidFill>
                <a:schemeClr val="bg1"/>
              </a:solidFill>
              <a:latin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rPr>
              <a:t>The dataset used is (5484 rows, 38 columns). Not all columns will be used, will be selected according to the data description above. </a:t>
            </a:r>
          </a:p>
          <a:p>
            <a:endParaRPr lang="en-US" sz="1400" b="1" i="0" u="none" strike="noStrike" baseline="0" dirty="0">
              <a:solidFill>
                <a:schemeClr val="bg1"/>
              </a:solidFill>
              <a:latin typeface="Times New Roman" panose="02020603050405020304" pitchFamily="18" charset="0"/>
            </a:endParaRPr>
          </a:p>
          <a:p>
            <a:r>
              <a:rPr lang="en-US" sz="1400" b="1" i="0" u="none" strike="noStrike" baseline="0" dirty="0" err="1">
                <a:solidFill>
                  <a:schemeClr val="bg1"/>
                </a:solidFill>
                <a:latin typeface="Times New Roman" panose="02020603050405020304" pitchFamily="18" charset="0"/>
              </a:rPr>
              <a:t>DataFrame</a:t>
            </a:r>
            <a:r>
              <a:rPr lang="en-US" sz="1400" b="1" i="0" u="none" strike="noStrike" baseline="0" dirty="0">
                <a:solidFill>
                  <a:schemeClr val="bg1"/>
                </a:solidFill>
                <a:latin typeface="Times New Roman" panose="02020603050405020304" pitchFamily="18" charset="0"/>
              </a:rPr>
              <a:t> Data Type and Missing Values </a:t>
            </a:r>
            <a:endParaRPr lang="en-US" sz="1400" b="0" i="0" u="none" strike="noStrike" baseline="0" dirty="0">
              <a:solidFill>
                <a:schemeClr val="bg1"/>
              </a:solidFill>
              <a:latin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rPr>
              <a:t>In the description below, we will know the data types and missing values and their presentations.</a:t>
            </a:r>
            <a:endParaRPr lang="ru-RU" sz="1400" dirty="0">
              <a:solidFill>
                <a:schemeClr val="bg1"/>
              </a:solidFill>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C2A0C30C-7856-4FCC-B0ED-B6D2DCA53167}"/>
              </a:ext>
            </a:extLst>
          </p:cNvPr>
          <p:cNvPicPr>
            <a:picLocks noChangeAspect="1"/>
          </p:cNvPicPr>
          <p:nvPr/>
        </p:nvPicPr>
        <p:blipFill>
          <a:blip r:embed="rId3"/>
          <a:stretch>
            <a:fillRect/>
          </a:stretch>
        </p:blipFill>
        <p:spPr>
          <a:xfrm>
            <a:off x="909855" y="6992937"/>
            <a:ext cx="819150" cy="619125"/>
          </a:xfrm>
          <a:prstGeom prst="rect">
            <a:avLst/>
          </a:prstGeom>
        </p:spPr>
      </p:pic>
    </p:spTree>
    <p:extLst>
      <p:ext uri="{BB962C8B-B14F-4D97-AF65-F5344CB8AC3E}">
        <p14:creationId xmlns:p14="http://schemas.microsoft.com/office/powerpoint/2010/main" val="2111489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Methodology</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6340197"/>
          </a:xfrm>
          <a:prstGeom prst="rect">
            <a:avLst/>
          </a:prstGeom>
          <a:noFill/>
        </p:spPr>
        <p:txBody>
          <a:bodyPr wrap="square">
            <a:spAutoFit/>
          </a:bodyPr>
          <a:lstStyle/>
          <a:p>
            <a:pPr algn="l"/>
            <a:r>
              <a:rPr lang="en-US" sz="1400" b="1" dirty="0">
                <a:solidFill>
                  <a:schemeClr val="bg1"/>
                </a:solidFill>
                <a:latin typeface="Times New Roman" panose="02020603050405020304" pitchFamily="18" charset="0"/>
                <a:cs typeface="Times New Roman" panose="02020603050405020304" pitchFamily="18" charset="0"/>
              </a:rPr>
              <a:t>1. Data sampling</a:t>
            </a:r>
          </a:p>
          <a:p>
            <a:pPr algn="l"/>
            <a:r>
              <a:rPr lang="en-US" sz="1400" dirty="0">
                <a:solidFill>
                  <a:schemeClr val="bg1"/>
                </a:solidFill>
                <a:latin typeface="Times New Roman" panose="02020603050405020304" pitchFamily="18" charset="0"/>
                <a:cs typeface="Times New Roman" panose="02020603050405020304" pitchFamily="18" charset="0"/>
              </a:rPr>
              <a:t>In this project, not all dataset data are used, but only those that are needed.</a:t>
            </a:r>
          </a:p>
          <a:p>
            <a:pPr algn="l"/>
            <a:endParaRPr lang="en-US" sz="1400" dirty="0">
              <a:solidFill>
                <a:schemeClr val="bg1"/>
              </a:solidFill>
              <a:latin typeface="Times New Roman" panose="02020603050405020304" pitchFamily="18" charset="0"/>
              <a:cs typeface="Times New Roman" panose="02020603050405020304" pitchFamily="18" charset="0"/>
            </a:endParaRPr>
          </a:p>
          <a:p>
            <a:pPr algn="l"/>
            <a:r>
              <a:rPr lang="en-US" sz="1400" b="1" dirty="0">
                <a:solidFill>
                  <a:schemeClr val="bg1"/>
                </a:solidFill>
                <a:latin typeface="Times New Roman" panose="02020603050405020304" pitchFamily="18" charset="0"/>
                <a:cs typeface="Times New Roman" panose="02020603050405020304" pitchFamily="18" charset="0"/>
              </a:rPr>
              <a:t>2. Working with missing data</a:t>
            </a:r>
          </a:p>
          <a:p>
            <a:pPr algn="l"/>
            <a:r>
              <a:rPr lang="en-US" sz="1400" dirty="0">
                <a:solidFill>
                  <a:schemeClr val="bg1"/>
                </a:solidFill>
                <a:latin typeface="Times New Roman" panose="02020603050405020304" pitchFamily="18" charset="0"/>
                <a:cs typeface="Times New Roman" panose="02020603050405020304" pitchFamily="18" charset="0"/>
              </a:rPr>
              <a:t>Missing values ​​negatively affect forecasting and analysis results. We need to handle missing values ​​by deleting or filling them in. If there are not many missing values, we can consider removing them.</a:t>
            </a:r>
          </a:p>
          <a:p>
            <a:pPr algn="l"/>
            <a:endParaRPr lang="en-US" sz="1400" dirty="0">
              <a:solidFill>
                <a:schemeClr val="bg1"/>
              </a:solidFill>
              <a:latin typeface="Times New Roman" panose="02020603050405020304" pitchFamily="18" charset="0"/>
              <a:cs typeface="Times New Roman" panose="02020603050405020304" pitchFamily="18" charset="0"/>
            </a:endParaRPr>
          </a:p>
          <a:p>
            <a:pPr algn="l"/>
            <a:r>
              <a:rPr lang="en-US" sz="1400" b="1" dirty="0">
                <a:solidFill>
                  <a:schemeClr val="bg1"/>
                </a:solidFill>
                <a:latin typeface="Times New Roman" panose="02020603050405020304" pitchFamily="18" charset="0"/>
                <a:cs typeface="Times New Roman" panose="02020603050405020304" pitchFamily="18" charset="0"/>
              </a:rPr>
              <a:t>3. Removing duplicates</a:t>
            </a:r>
          </a:p>
          <a:p>
            <a:pPr algn="l"/>
            <a:r>
              <a:rPr lang="en-US" sz="1400" dirty="0">
                <a:solidFill>
                  <a:schemeClr val="bg1"/>
                </a:solidFill>
                <a:latin typeface="Times New Roman" panose="02020603050405020304" pitchFamily="18" charset="0"/>
                <a:cs typeface="Times New Roman" panose="02020603050405020304" pitchFamily="18" charset="0"/>
              </a:rPr>
              <a:t>Duplicate values ​​also negatively affect the results. We need to determine the number of duplicate records and remove them.</a:t>
            </a:r>
          </a:p>
          <a:p>
            <a:pPr algn="l"/>
            <a:endParaRPr lang="en-US" sz="1400" dirty="0">
              <a:solidFill>
                <a:schemeClr val="bg1"/>
              </a:solidFill>
              <a:latin typeface="Times New Roman" panose="02020603050405020304" pitchFamily="18" charset="0"/>
              <a:cs typeface="Times New Roman" panose="02020603050405020304" pitchFamily="18" charset="0"/>
            </a:endParaRPr>
          </a:p>
          <a:p>
            <a:pPr algn="l"/>
            <a:r>
              <a:rPr lang="en-US" sz="1400" b="1" dirty="0">
                <a:solidFill>
                  <a:schemeClr val="bg1"/>
                </a:solidFill>
                <a:latin typeface="Times New Roman" panose="02020603050405020304" pitchFamily="18" charset="0"/>
                <a:cs typeface="Times New Roman" panose="02020603050405020304" pitchFamily="18" charset="0"/>
              </a:rPr>
              <a:t>4. Convert 'INCDTTM' Column to Datetime Type</a:t>
            </a:r>
          </a:p>
          <a:p>
            <a:pPr algn="l"/>
            <a:r>
              <a:rPr lang="en-US" sz="1400" dirty="0">
                <a:solidFill>
                  <a:schemeClr val="bg1"/>
                </a:solidFill>
                <a:latin typeface="Times New Roman" panose="02020603050405020304" pitchFamily="18" charset="0"/>
                <a:cs typeface="Times New Roman" panose="02020603050405020304" pitchFamily="18" charset="0"/>
              </a:rPr>
              <a:t>The 'ICDDTM' column needs to be converted to </a:t>
            </a:r>
            <a:r>
              <a:rPr lang="en-US" sz="1400" dirty="0" err="1">
                <a:solidFill>
                  <a:schemeClr val="bg1"/>
                </a:solidFill>
                <a:latin typeface="Times New Roman" panose="02020603050405020304" pitchFamily="18" charset="0"/>
                <a:cs typeface="Times New Roman" panose="02020603050405020304" pitchFamily="18" charset="0"/>
              </a:rPr>
              <a:t>DateTime</a:t>
            </a:r>
            <a:r>
              <a:rPr lang="en-US" sz="1400" dirty="0">
                <a:solidFill>
                  <a:schemeClr val="bg1"/>
                </a:solidFill>
                <a:latin typeface="Times New Roman" panose="02020603050405020304" pitchFamily="18" charset="0"/>
                <a:cs typeface="Times New Roman" panose="02020603050405020304" pitchFamily="18" charset="0"/>
              </a:rPr>
              <a:t> to extract the hour, day, month and year later. We will need this data for a deeper analysis.</a:t>
            </a:r>
          </a:p>
          <a:p>
            <a:pPr algn="l"/>
            <a:endParaRPr lang="en-US" sz="1400" dirty="0">
              <a:solidFill>
                <a:schemeClr val="bg1"/>
              </a:solidFill>
              <a:latin typeface="Times New Roman" panose="02020603050405020304" pitchFamily="18" charset="0"/>
              <a:cs typeface="Times New Roman" panose="02020603050405020304" pitchFamily="18" charset="0"/>
            </a:endParaRPr>
          </a:p>
          <a:p>
            <a:pPr algn="l"/>
            <a:r>
              <a:rPr lang="en-US" sz="1400" b="1" dirty="0">
                <a:solidFill>
                  <a:schemeClr val="bg1"/>
                </a:solidFill>
                <a:latin typeface="Times New Roman" panose="02020603050405020304" pitchFamily="18" charset="0"/>
                <a:cs typeface="Times New Roman" panose="02020603050405020304" pitchFamily="18" charset="0"/>
              </a:rPr>
              <a:t>5. Exploratory Data Analysis (EDA)</a:t>
            </a:r>
          </a:p>
          <a:p>
            <a:pPr algn="l"/>
            <a:r>
              <a:rPr lang="en-US" sz="1400" dirty="0">
                <a:solidFill>
                  <a:schemeClr val="bg1"/>
                </a:solidFill>
                <a:latin typeface="Times New Roman" panose="02020603050405020304" pitchFamily="18" charset="0"/>
                <a:cs typeface="Times New Roman" panose="02020603050405020304" pitchFamily="18" charset="0"/>
              </a:rPr>
              <a:t>After clearing the data, we can begin our research - finding the best time and place for cycling activities.</a:t>
            </a:r>
          </a:p>
          <a:p>
            <a:pPr algn="l"/>
            <a:r>
              <a:rPr lang="en-US" sz="1400" dirty="0">
                <a:solidFill>
                  <a:schemeClr val="bg1"/>
                </a:solidFill>
                <a:latin typeface="Times New Roman" panose="02020603050405020304" pitchFamily="18" charset="0"/>
                <a:cs typeface="Times New Roman" panose="02020603050405020304" pitchFamily="18" charset="0"/>
              </a:rPr>
              <a:t>The data will be explored and analyzed based on time-related data such as hour, day, month, year and weather. The data is visualized to get an idea of the best place and time for a cycling event. The data visualization includes road conditions, light conditions, and address types.</a:t>
            </a:r>
          </a:p>
          <a:p>
            <a:pPr algn="l"/>
            <a:endParaRPr lang="en-US" sz="1400" dirty="0">
              <a:solidFill>
                <a:schemeClr val="bg1"/>
              </a:solidFill>
              <a:latin typeface="Times New Roman" panose="02020603050405020304" pitchFamily="18" charset="0"/>
              <a:cs typeface="Times New Roman" panose="02020603050405020304" pitchFamily="18" charset="0"/>
            </a:endParaRPr>
          </a:p>
          <a:p>
            <a:pPr algn="l"/>
            <a:r>
              <a:rPr lang="en-US" sz="1400" b="1" dirty="0">
                <a:solidFill>
                  <a:schemeClr val="bg1"/>
                </a:solidFill>
                <a:latin typeface="Times New Roman" panose="02020603050405020304" pitchFamily="18" charset="0"/>
                <a:cs typeface="Times New Roman" panose="02020603050405020304" pitchFamily="18" charset="0"/>
              </a:rPr>
              <a:t>6. Model Building</a:t>
            </a:r>
          </a:p>
          <a:p>
            <a:pPr algn="l"/>
            <a:r>
              <a:rPr lang="en-US" sz="1400" dirty="0">
                <a:solidFill>
                  <a:schemeClr val="bg1"/>
                </a:solidFill>
                <a:latin typeface="Times New Roman" panose="02020603050405020304" pitchFamily="18" charset="0"/>
                <a:cs typeface="Times New Roman" panose="02020603050405020304" pitchFamily="18" charset="0"/>
              </a:rPr>
              <a:t>The machine learning model used in this project is logistic regression. Why Use Logistic Regression? First, the data is binary. Second, we need probabilistic results to determine the time and place conditions that are most likely to cause an encounter with trauma.</a:t>
            </a: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301686" cy="369332"/>
          </a:xfrm>
          <a:prstGeom prst="rect">
            <a:avLst/>
          </a:prstGeom>
          <a:noFill/>
        </p:spPr>
        <p:txBody>
          <a:bodyPr wrap="none" rtlCol="0">
            <a:spAutoFit/>
          </a:bodyPr>
          <a:lstStyle/>
          <a:p>
            <a:r>
              <a:rPr lang="en-US" b="1" dirty="0">
                <a:solidFill>
                  <a:schemeClr val="bg1"/>
                </a:solidFill>
              </a:rPr>
              <a:t>5</a:t>
            </a:r>
            <a:endParaRPr lang="ru-RU" b="1" dirty="0">
              <a:solidFill>
                <a:schemeClr val="bg1"/>
              </a:solidFill>
            </a:endParaRPr>
          </a:p>
        </p:txBody>
      </p:sp>
    </p:spTree>
    <p:extLst>
      <p:ext uri="{BB962C8B-B14F-4D97-AF65-F5344CB8AC3E}">
        <p14:creationId xmlns:p14="http://schemas.microsoft.com/office/powerpoint/2010/main" val="1555569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6986528"/>
          </a:xfrm>
          <a:prstGeom prst="rect">
            <a:avLst/>
          </a:prstGeom>
          <a:noFill/>
        </p:spPr>
        <p:txBody>
          <a:bodyPr wrap="square">
            <a:spAutoFit/>
          </a:bodyPr>
          <a:lstStyle/>
          <a:p>
            <a:r>
              <a:rPr lang="en-US" sz="1400" b="1" i="0" u="none" strike="noStrike" baseline="0" dirty="0">
                <a:solidFill>
                  <a:schemeClr val="bg1"/>
                </a:solidFill>
                <a:latin typeface="Times New Roman" panose="02020603050405020304" pitchFamily="18" charset="0"/>
              </a:rPr>
              <a:t>Data sampling </a:t>
            </a:r>
            <a:endParaRPr lang="en-US" sz="1400" b="0" i="0" u="none" strike="noStrike" baseline="0" dirty="0">
              <a:solidFill>
                <a:schemeClr val="bg1"/>
              </a:solidFill>
              <a:latin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rPr>
              <a:t>We use features that give support to solve the problems that have been planned..</a:t>
            </a: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r>
              <a:rPr lang="en-US" sz="1400" b="1" i="0" u="none" strike="noStrike" baseline="0" dirty="0">
                <a:solidFill>
                  <a:schemeClr val="bg1"/>
                </a:solidFill>
                <a:latin typeface="Times New Roman" panose="02020603050405020304" pitchFamily="18" charset="0"/>
              </a:rPr>
              <a:t>Working with missing data</a:t>
            </a:r>
          </a:p>
          <a:p>
            <a:r>
              <a:rPr lang="en-US" sz="1400" b="0" i="0" u="none" strike="noStrike" baseline="0" dirty="0">
                <a:solidFill>
                  <a:schemeClr val="bg1"/>
                </a:solidFill>
                <a:latin typeface="Times New Roman" panose="02020603050405020304" pitchFamily="18" charset="0"/>
              </a:rPr>
              <a:t>In the table below, we can see that the missing values ​​in all features are below 1 per cent.</a:t>
            </a:r>
          </a:p>
          <a:p>
            <a:endParaRPr lang="en-US" sz="1400" dirty="0">
              <a:solidFill>
                <a:schemeClr val="bg1"/>
              </a:solidFill>
              <a:latin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rPr>
              <a:t> </a:t>
            </a: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rPr>
              <a:t>Because the missing values are minimal (less than 1 per cent), we can decide to delete the missing values in all features.</a:t>
            </a: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r>
              <a:rPr lang="en-US" sz="1400" b="1" dirty="0">
                <a:solidFill>
                  <a:schemeClr val="bg1"/>
                </a:solidFill>
                <a:latin typeface="Times New Roman" panose="02020603050405020304" pitchFamily="18" charset="0"/>
                <a:cs typeface="Times New Roman" panose="02020603050405020304" pitchFamily="18" charset="0"/>
              </a:rPr>
              <a:t>Removing duplicates</a:t>
            </a:r>
          </a:p>
          <a:p>
            <a:r>
              <a:rPr lang="en-US" sz="1400" b="0" i="0" u="none" strike="noStrike" baseline="0" dirty="0">
                <a:solidFill>
                  <a:schemeClr val="bg1"/>
                </a:solidFill>
                <a:latin typeface="Times New Roman" panose="02020603050405020304" pitchFamily="18" charset="0"/>
              </a:rPr>
              <a:t>We also need to check the data if there is duplicate data. Many duplicate values will affect the analysis and prediction results. Therefore we need to detect the amount of duplicate data. Then we delete the duplicate value.</a:t>
            </a:r>
          </a:p>
          <a:p>
            <a:endParaRPr lang="en-US" sz="1400" dirty="0">
              <a:solidFill>
                <a:schemeClr val="bg1"/>
              </a:solidFill>
              <a:latin typeface="Times New Roman" panose="02020603050405020304" pitchFamily="18" charset="0"/>
              <a:cs typeface="Times New Roman" panose="02020603050405020304" pitchFamily="18" charset="0"/>
            </a:endParaRPr>
          </a:p>
          <a:p>
            <a:endParaRPr lang="en-US" sz="1400" dirty="0">
              <a:solidFill>
                <a:schemeClr val="bg1"/>
              </a:solidFill>
              <a:latin typeface="Times New Roman" panose="02020603050405020304" pitchFamily="18" charset="0"/>
              <a:cs typeface="Times New Roman" panose="02020603050405020304" pitchFamily="18" charset="0"/>
            </a:endParaRPr>
          </a:p>
          <a:p>
            <a:endParaRPr lang="en-US" sz="1400" dirty="0">
              <a:solidFill>
                <a:schemeClr val="bg1"/>
              </a:solidFill>
              <a:latin typeface="Times New Roman" panose="02020603050405020304" pitchFamily="18" charset="0"/>
              <a:cs typeface="Times New Roman" panose="02020603050405020304" pitchFamily="18" charset="0"/>
            </a:endParaRPr>
          </a:p>
          <a:p>
            <a:r>
              <a:rPr lang="en-US" sz="1400" dirty="0">
                <a:solidFill>
                  <a:schemeClr val="bg1"/>
                </a:solidFill>
                <a:latin typeface="Times New Roman" panose="02020603050405020304" pitchFamily="18" charset="0"/>
                <a:cs typeface="Times New Roman" panose="02020603050405020304" pitchFamily="18" charset="0"/>
              </a:rPr>
              <a:t>In the output above, there are four duplicate data. After that, we drop these duplicate values ​​from the dataset. So, we get a cleaner dataset for analysis.</a:t>
            </a:r>
            <a:endParaRPr lang="ru-RU" sz="14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301686" cy="369332"/>
          </a:xfrm>
          <a:prstGeom prst="rect">
            <a:avLst/>
          </a:prstGeom>
          <a:noFill/>
        </p:spPr>
        <p:txBody>
          <a:bodyPr wrap="none" rtlCol="0">
            <a:spAutoFit/>
          </a:bodyPr>
          <a:lstStyle/>
          <a:p>
            <a:r>
              <a:rPr lang="en-US" b="1" dirty="0">
                <a:solidFill>
                  <a:schemeClr val="bg1"/>
                </a:solidFill>
              </a:rPr>
              <a:t>6</a:t>
            </a:r>
            <a:endParaRPr lang="ru-RU" b="1" dirty="0">
              <a:solidFill>
                <a:schemeClr val="bg1"/>
              </a:solidFill>
            </a:endParaRPr>
          </a:p>
        </p:txBody>
      </p:sp>
      <p:pic>
        <p:nvPicPr>
          <p:cNvPr id="2" name="Рисунок 1">
            <a:extLst>
              <a:ext uri="{FF2B5EF4-FFF2-40B4-BE49-F238E27FC236}">
                <a16:creationId xmlns:a16="http://schemas.microsoft.com/office/drawing/2014/main" id="{5B42E9B6-6D95-4573-8193-64C1AFF19259}"/>
              </a:ext>
            </a:extLst>
          </p:cNvPr>
          <p:cNvPicPr>
            <a:picLocks noChangeAspect="1"/>
          </p:cNvPicPr>
          <p:nvPr/>
        </p:nvPicPr>
        <p:blipFill>
          <a:blip r:embed="rId2"/>
          <a:stretch>
            <a:fillRect/>
          </a:stretch>
        </p:blipFill>
        <p:spPr>
          <a:xfrm>
            <a:off x="587830" y="2048390"/>
            <a:ext cx="4990011" cy="881215"/>
          </a:xfrm>
          <a:prstGeom prst="rect">
            <a:avLst/>
          </a:prstGeom>
          <a:ln>
            <a:solidFill>
              <a:schemeClr val="accent6">
                <a:lumMod val="60000"/>
                <a:lumOff val="40000"/>
              </a:schemeClr>
            </a:solidFill>
          </a:ln>
        </p:spPr>
      </p:pic>
      <p:pic>
        <p:nvPicPr>
          <p:cNvPr id="3" name="Рисунок 2">
            <a:extLst>
              <a:ext uri="{FF2B5EF4-FFF2-40B4-BE49-F238E27FC236}">
                <a16:creationId xmlns:a16="http://schemas.microsoft.com/office/drawing/2014/main" id="{7B0F324B-891C-41FD-84EE-3A7875577166}"/>
              </a:ext>
            </a:extLst>
          </p:cNvPr>
          <p:cNvPicPr>
            <a:picLocks noChangeAspect="1"/>
          </p:cNvPicPr>
          <p:nvPr/>
        </p:nvPicPr>
        <p:blipFill>
          <a:blip r:embed="rId3"/>
          <a:stretch>
            <a:fillRect/>
          </a:stretch>
        </p:blipFill>
        <p:spPr>
          <a:xfrm>
            <a:off x="587830" y="3723612"/>
            <a:ext cx="5329646" cy="772861"/>
          </a:xfrm>
          <a:prstGeom prst="rect">
            <a:avLst/>
          </a:prstGeom>
          <a:ln>
            <a:solidFill>
              <a:schemeClr val="accent6">
                <a:lumMod val="60000"/>
                <a:lumOff val="40000"/>
              </a:schemeClr>
            </a:solidFill>
          </a:ln>
        </p:spPr>
      </p:pic>
      <p:pic>
        <p:nvPicPr>
          <p:cNvPr id="5" name="Рисунок 4">
            <a:extLst>
              <a:ext uri="{FF2B5EF4-FFF2-40B4-BE49-F238E27FC236}">
                <a16:creationId xmlns:a16="http://schemas.microsoft.com/office/drawing/2014/main" id="{41B2AFB4-15AD-4838-87F7-CB9F2CF785A0}"/>
              </a:ext>
            </a:extLst>
          </p:cNvPr>
          <p:cNvPicPr>
            <a:picLocks noChangeAspect="1"/>
          </p:cNvPicPr>
          <p:nvPr/>
        </p:nvPicPr>
        <p:blipFill>
          <a:blip r:embed="rId4"/>
          <a:stretch>
            <a:fillRect/>
          </a:stretch>
        </p:blipFill>
        <p:spPr>
          <a:xfrm>
            <a:off x="587830" y="5051275"/>
            <a:ext cx="5329646" cy="1063456"/>
          </a:xfrm>
          <a:prstGeom prst="rect">
            <a:avLst/>
          </a:prstGeom>
          <a:ln>
            <a:solidFill>
              <a:schemeClr val="accent6">
                <a:lumMod val="60000"/>
                <a:lumOff val="40000"/>
              </a:schemeClr>
            </a:solidFill>
          </a:ln>
        </p:spPr>
      </p:pic>
      <p:pic>
        <p:nvPicPr>
          <p:cNvPr id="7" name="Рисунок 6">
            <a:extLst>
              <a:ext uri="{FF2B5EF4-FFF2-40B4-BE49-F238E27FC236}">
                <a16:creationId xmlns:a16="http://schemas.microsoft.com/office/drawing/2014/main" id="{E84ABB55-FE16-4DE8-826C-D126177359D6}"/>
              </a:ext>
            </a:extLst>
          </p:cNvPr>
          <p:cNvPicPr>
            <a:picLocks noChangeAspect="1"/>
          </p:cNvPicPr>
          <p:nvPr/>
        </p:nvPicPr>
        <p:blipFill>
          <a:blip r:embed="rId5"/>
          <a:stretch>
            <a:fillRect/>
          </a:stretch>
        </p:blipFill>
        <p:spPr>
          <a:xfrm>
            <a:off x="587831" y="7183746"/>
            <a:ext cx="1169532" cy="434398"/>
          </a:xfrm>
          <a:prstGeom prst="rect">
            <a:avLst/>
          </a:prstGeom>
          <a:ln>
            <a:solidFill>
              <a:schemeClr val="accent6">
                <a:lumMod val="60000"/>
                <a:lumOff val="40000"/>
              </a:schemeClr>
            </a:solidFill>
          </a:ln>
        </p:spPr>
      </p:pic>
      <p:pic>
        <p:nvPicPr>
          <p:cNvPr id="8" name="Рисунок 7">
            <a:extLst>
              <a:ext uri="{FF2B5EF4-FFF2-40B4-BE49-F238E27FC236}">
                <a16:creationId xmlns:a16="http://schemas.microsoft.com/office/drawing/2014/main" id="{BEC89494-8A58-4A5A-9B45-7E2534BC656B}"/>
              </a:ext>
            </a:extLst>
          </p:cNvPr>
          <p:cNvPicPr>
            <a:picLocks noChangeAspect="1"/>
          </p:cNvPicPr>
          <p:nvPr/>
        </p:nvPicPr>
        <p:blipFill>
          <a:blip r:embed="rId6"/>
          <a:stretch>
            <a:fillRect/>
          </a:stretch>
        </p:blipFill>
        <p:spPr>
          <a:xfrm>
            <a:off x="587831" y="8291968"/>
            <a:ext cx="1326188" cy="530475"/>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28311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7417415"/>
          </a:xfrm>
          <a:prstGeom prst="rect">
            <a:avLst/>
          </a:prstGeom>
          <a:noFill/>
        </p:spPr>
        <p:txBody>
          <a:bodyPr wrap="square">
            <a:spAutoFit/>
          </a:bodyPr>
          <a:lstStyle/>
          <a:p>
            <a:r>
              <a:rPr lang="en-US" sz="1400" b="1" i="0" u="none" strike="noStrike" baseline="0" dirty="0">
                <a:solidFill>
                  <a:schemeClr val="bg1"/>
                </a:solidFill>
                <a:latin typeface="Times New Roman" panose="02020603050405020304" pitchFamily="18" charset="0"/>
              </a:rPr>
              <a:t>Convert ‘INCDTTM’ Column to Datetime Type </a:t>
            </a:r>
            <a:endParaRPr lang="en-US" sz="1400" b="0" i="0" u="none" strike="noStrike" baseline="0" dirty="0">
              <a:solidFill>
                <a:schemeClr val="bg1"/>
              </a:solidFill>
              <a:latin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rPr>
              <a:t>Below, we can see that the 'INCDTTM' Column type is still an 'object’.</a:t>
            </a: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rPr>
              <a:t>After changing to </a:t>
            </a:r>
            <a:r>
              <a:rPr lang="en-US" sz="1400" b="0" i="0" u="none" strike="noStrike" baseline="0" dirty="0" err="1">
                <a:solidFill>
                  <a:schemeClr val="bg1"/>
                </a:solidFill>
                <a:latin typeface="Times New Roman" panose="02020603050405020304" pitchFamily="18" charset="0"/>
              </a:rPr>
              <a:t>DateTime</a:t>
            </a:r>
            <a:r>
              <a:rPr lang="en-US" sz="1400" b="0" i="0" u="none" strike="noStrike" baseline="0" dirty="0">
                <a:solidFill>
                  <a:schemeClr val="bg1"/>
                </a:solidFill>
                <a:latin typeface="Times New Roman" panose="02020603050405020304" pitchFamily="18" charset="0"/>
              </a:rPr>
              <a:t> type, column 'INCDTTM' changes to 'datetime64.</a:t>
            </a: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rPr>
              <a:t>After converting to 'datetime64', we can extract the data into new columns such as hour, day, month, and year.</a:t>
            </a: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301686" cy="369332"/>
          </a:xfrm>
          <a:prstGeom prst="rect">
            <a:avLst/>
          </a:prstGeom>
          <a:noFill/>
        </p:spPr>
        <p:txBody>
          <a:bodyPr wrap="none" rtlCol="0">
            <a:spAutoFit/>
          </a:bodyPr>
          <a:lstStyle/>
          <a:p>
            <a:r>
              <a:rPr lang="en-US" b="1" dirty="0">
                <a:solidFill>
                  <a:schemeClr val="bg1"/>
                </a:solidFill>
              </a:rPr>
              <a:t>7</a:t>
            </a:r>
            <a:endParaRPr lang="ru-RU" b="1" dirty="0">
              <a:solidFill>
                <a:schemeClr val="bg1"/>
              </a:solidFill>
            </a:endParaRPr>
          </a:p>
        </p:txBody>
      </p:sp>
      <p:pic>
        <p:nvPicPr>
          <p:cNvPr id="3" name="Рисунок 2">
            <a:extLst>
              <a:ext uri="{FF2B5EF4-FFF2-40B4-BE49-F238E27FC236}">
                <a16:creationId xmlns:a16="http://schemas.microsoft.com/office/drawing/2014/main" id="{787FE6FF-7DFF-49FE-8E0D-DC1655ACD7AC}"/>
              </a:ext>
            </a:extLst>
          </p:cNvPr>
          <p:cNvPicPr>
            <a:picLocks noChangeAspect="1"/>
          </p:cNvPicPr>
          <p:nvPr/>
        </p:nvPicPr>
        <p:blipFill>
          <a:blip r:embed="rId2"/>
          <a:stretch>
            <a:fillRect/>
          </a:stretch>
        </p:blipFill>
        <p:spPr>
          <a:xfrm>
            <a:off x="590550" y="1867614"/>
            <a:ext cx="2359284" cy="2181225"/>
          </a:xfrm>
          <a:prstGeom prst="rect">
            <a:avLst/>
          </a:prstGeom>
          <a:ln>
            <a:solidFill>
              <a:schemeClr val="accent6">
                <a:lumMod val="60000"/>
                <a:lumOff val="40000"/>
              </a:schemeClr>
            </a:solidFill>
          </a:ln>
        </p:spPr>
      </p:pic>
      <p:pic>
        <p:nvPicPr>
          <p:cNvPr id="5" name="Рисунок 4">
            <a:extLst>
              <a:ext uri="{FF2B5EF4-FFF2-40B4-BE49-F238E27FC236}">
                <a16:creationId xmlns:a16="http://schemas.microsoft.com/office/drawing/2014/main" id="{D53FB5C0-277A-4304-8EF7-DE882950F9B5}"/>
              </a:ext>
            </a:extLst>
          </p:cNvPr>
          <p:cNvPicPr>
            <a:picLocks noChangeAspect="1"/>
          </p:cNvPicPr>
          <p:nvPr/>
        </p:nvPicPr>
        <p:blipFill>
          <a:blip r:embed="rId3"/>
          <a:stretch>
            <a:fillRect/>
          </a:stretch>
        </p:blipFill>
        <p:spPr>
          <a:xfrm>
            <a:off x="590550" y="4409836"/>
            <a:ext cx="3106723" cy="2419589"/>
          </a:xfrm>
          <a:prstGeom prst="rect">
            <a:avLst/>
          </a:prstGeom>
          <a:ln>
            <a:solidFill>
              <a:schemeClr val="accent6">
                <a:lumMod val="60000"/>
                <a:lumOff val="40000"/>
              </a:schemeClr>
            </a:solidFill>
          </a:ln>
        </p:spPr>
      </p:pic>
      <p:pic>
        <p:nvPicPr>
          <p:cNvPr id="6" name="Рисунок 5">
            <a:extLst>
              <a:ext uri="{FF2B5EF4-FFF2-40B4-BE49-F238E27FC236}">
                <a16:creationId xmlns:a16="http://schemas.microsoft.com/office/drawing/2014/main" id="{84A284C6-AF29-4A59-877B-BBA40CDD55BA}"/>
              </a:ext>
            </a:extLst>
          </p:cNvPr>
          <p:cNvPicPr>
            <a:picLocks noChangeAspect="1"/>
          </p:cNvPicPr>
          <p:nvPr/>
        </p:nvPicPr>
        <p:blipFill>
          <a:blip r:embed="rId4"/>
          <a:stretch>
            <a:fillRect/>
          </a:stretch>
        </p:blipFill>
        <p:spPr>
          <a:xfrm>
            <a:off x="590550" y="7418761"/>
            <a:ext cx="5907089" cy="977863"/>
          </a:xfrm>
          <a:prstGeom prst="rect">
            <a:avLst/>
          </a:prstGeom>
        </p:spPr>
      </p:pic>
    </p:spTree>
    <p:extLst>
      <p:ext uri="{BB962C8B-B14F-4D97-AF65-F5344CB8AC3E}">
        <p14:creationId xmlns:p14="http://schemas.microsoft.com/office/powerpoint/2010/main" val="2400062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 </a:t>
            </a:r>
            <a:r>
              <a:rPr kumimoji="0" lang="en-US" sz="2000" b="1" i="0" u="none" strike="noStrike" kern="1200" cap="none" spc="-150" normalizeH="0" baseline="0" noProof="0" dirty="0">
                <a:ln>
                  <a:noFill/>
                </a:ln>
                <a:solidFill>
                  <a:prstClr val="white"/>
                </a:solidFill>
                <a:effectLst/>
                <a:uLnTx/>
                <a:uFillTx/>
                <a:latin typeface="Butler" panose="02000503090000020003" pitchFamily="50" charset="0"/>
                <a:ea typeface="+mn-ea"/>
                <a:cs typeface="Helvetica" panose="020B0604020202020204" pitchFamily="34" charset="0"/>
              </a:rPr>
              <a:t>(time)</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5909310"/>
          </a:xfrm>
          <a:prstGeom prst="rect">
            <a:avLst/>
          </a:prstGeom>
          <a:noFill/>
        </p:spPr>
        <p:txBody>
          <a:bodyPr wrap="square">
            <a:spAutoFit/>
          </a:bodyPr>
          <a:lstStyle/>
          <a:p>
            <a:r>
              <a:rPr lang="en-US" sz="1400" b="1" i="0" u="none" strike="noStrike" baseline="0" dirty="0">
                <a:solidFill>
                  <a:schemeClr val="bg1"/>
                </a:solidFill>
                <a:latin typeface="Times New Roman" panose="02020603050405020304" pitchFamily="18" charset="0"/>
              </a:rPr>
              <a:t>Exploratory Data Analysis (EDA) </a:t>
            </a:r>
            <a:endParaRPr lang="en-US" sz="1400" b="0" i="0" u="none" strike="noStrike" baseline="0" dirty="0">
              <a:solidFill>
                <a:schemeClr val="bg1"/>
              </a:solidFill>
              <a:latin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rPr>
              <a:t>This exploratory data analysis is divided into two parts:</a:t>
            </a:r>
          </a:p>
          <a:p>
            <a:endParaRPr lang="en-US" sz="1400" b="0" i="0" u="none" strike="noStrike" baseline="0" dirty="0">
              <a:solidFill>
                <a:schemeClr val="bg1"/>
              </a:solidFill>
              <a:latin typeface="Times New Roman" panose="02020603050405020304" pitchFamily="18" charset="0"/>
            </a:endParaRPr>
          </a:p>
          <a:p>
            <a:r>
              <a:rPr lang="en-US" sz="1400" b="0" i="0" u="none" strike="noStrike" baseline="0" dirty="0">
                <a:solidFill>
                  <a:schemeClr val="bg1"/>
                </a:solidFill>
                <a:latin typeface="Times New Roman" panose="02020603050405020304" pitchFamily="18" charset="0"/>
              </a:rPr>
              <a:t>1) Time Analysis, which explores a dataset using time-related attributes.</a:t>
            </a:r>
          </a:p>
          <a:p>
            <a:r>
              <a:rPr lang="en-US" sz="1400" b="0" i="0" u="none" strike="noStrike" baseline="0" dirty="0">
                <a:solidFill>
                  <a:schemeClr val="bg1"/>
                </a:solidFill>
                <a:latin typeface="Times New Roman" panose="02020603050405020304" pitchFamily="18" charset="0"/>
              </a:rPr>
              <a:t>2) Location Analysis, which explores a dataset using attributes related to roads, lights, and location.</a:t>
            </a:r>
          </a:p>
          <a:p>
            <a:endParaRPr lang="en-US" sz="1400" dirty="0">
              <a:solidFill>
                <a:schemeClr val="bg1"/>
              </a:solidFill>
              <a:latin typeface="Times New Roman" panose="02020603050405020304" pitchFamily="18" charset="0"/>
            </a:endParaRPr>
          </a:p>
          <a:p>
            <a:r>
              <a:rPr lang="en-US" sz="1400" b="1" i="0" u="none" strike="noStrike" baseline="0" dirty="0">
                <a:solidFill>
                  <a:schemeClr val="bg1"/>
                </a:solidFill>
                <a:latin typeface="Times New Roman" panose="02020603050405020304" pitchFamily="18" charset="0"/>
              </a:rPr>
              <a:t>Time Analysis</a:t>
            </a:r>
          </a:p>
          <a:p>
            <a:r>
              <a:rPr lang="en-US" sz="1400" dirty="0">
                <a:solidFill>
                  <a:schemeClr val="bg1"/>
                </a:solidFill>
                <a:latin typeface="Times New Roman" panose="02020603050405020304" pitchFamily="18" charset="0"/>
              </a:rPr>
              <a:t>In the visualization below, the hour variable is not related to the variable number of people involved in the collision.</a:t>
            </a:r>
          </a:p>
          <a:p>
            <a:r>
              <a:rPr lang="en-US" sz="1400" b="1" i="0" u="none" strike="noStrike" baseline="0" dirty="0">
                <a:solidFill>
                  <a:schemeClr val="bg1"/>
                </a:solidFill>
                <a:latin typeface="Times New Roman" panose="02020603050405020304" pitchFamily="18" charset="0"/>
              </a:rPr>
              <a:t>Hour Variable</a:t>
            </a:r>
          </a:p>
          <a:p>
            <a:r>
              <a:rPr lang="en-US" sz="1400" b="0" i="0" u="none" strike="noStrike" baseline="0" dirty="0">
                <a:solidFill>
                  <a:schemeClr val="bg1"/>
                </a:solidFill>
                <a:latin typeface="Times New Roman" panose="02020603050405020304" pitchFamily="18" charset="0"/>
              </a:rPr>
              <a:t>When tested for the correlation between hours and number of people involved, the score is only 0.004. This figure is shallow to qualify for a correlation (0.5).</a:t>
            </a: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301686" cy="369332"/>
          </a:xfrm>
          <a:prstGeom prst="rect">
            <a:avLst/>
          </a:prstGeom>
          <a:noFill/>
        </p:spPr>
        <p:txBody>
          <a:bodyPr wrap="none" rtlCol="0">
            <a:spAutoFit/>
          </a:bodyPr>
          <a:lstStyle/>
          <a:p>
            <a:r>
              <a:rPr lang="en-US" b="1" dirty="0">
                <a:solidFill>
                  <a:schemeClr val="bg1"/>
                </a:solidFill>
              </a:rPr>
              <a:t>8</a:t>
            </a:r>
            <a:endParaRPr lang="ru-RU" b="1" dirty="0">
              <a:solidFill>
                <a:schemeClr val="bg1"/>
              </a:solidFill>
            </a:endParaRPr>
          </a:p>
        </p:txBody>
      </p:sp>
      <p:pic>
        <p:nvPicPr>
          <p:cNvPr id="2" name="Рисунок 1">
            <a:extLst>
              <a:ext uri="{FF2B5EF4-FFF2-40B4-BE49-F238E27FC236}">
                <a16:creationId xmlns:a16="http://schemas.microsoft.com/office/drawing/2014/main" id="{23DFFACC-B070-48D6-9758-8CA8EC758EC3}"/>
              </a:ext>
            </a:extLst>
          </p:cNvPr>
          <p:cNvPicPr>
            <a:picLocks noChangeAspect="1"/>
          </p:cNvPicPr>
          <p:nvPr/>
        </p:nvPicPr>
        <p:blipFill>
          <a:blip r:embed="rId2"/>
          <a:stretch>
            <a:fillRect/>
          </a:stretch>
        </p:blipFill>
        <p:spPr>
          <a:xfrm>
            <a:off x="578643" y="4235768"/>
            <a:ext cx="3625306" cy="1858962"/>
          </a:xfrm>
          <a:prstGeom prst="rect">
            <a:avLst/>
          </a:prstGeom>
          <a:ln>
            <a:solidFill>
              <a:schemeClr val="accent6">
                <a:lumMod val="60000"/>
                <a:lumOff val="40000"/>
              </a:schemeClr>
            </a:solidFill>
          </a:ln>
        </p:spPr>
      </p:pic>
      <p:pic>
        <p:nvPicPr>
          <p:cNvPr id="7" name="Рисунок 6">
            <a:extLst>
              <a:ext uri="{FF2B5EF4-FFF2-40B4-BE49-F238E27FC236}">
                <a16:creationId xmlns:a16="http://schemas.microsoft.com/office/drawing/2014/main" id="{61277690-7C19-497E-B0C5-037889152ACD}"/>
              </a:ext>
            </a:extLst>
          </p:cNvPr>
          <p:cNvPicPr>
            <a:picLocks noChangeAspect="1"/>
          </p:cNvPicPr>
          <p:nvPr/>
        </p:nvPicPr>
        <p:blipFill>
          <a:blip r:embed="rId3"/>
          <a:stretch>
            <a:fillRect/>
          </a:stretch>
        </p:blipFill>
        <p:spPr>
          <a:xfrm>
            <a:off x="578642" y="6345770"/>
            <a:ext cx="5377657" cy="2444389"/>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2767459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22D33"/>
        </a:solidFill>
        <a:effectLst/>
      </p:bgPr>
    </p:bg>
    <p:spTree>
      <p:nvGrpSpPr>
        <p:cNvPr id="1" name=""/>
        <p:cNvGrpSpPr/>
        <p:nvPr/>
      </p:nvGrpSpPr>
      <p:grpSpPr>
        <a:xfrm>
          <a:off x="0" y="0"/>
          <a:ext cx="0" cy="0"/>
          <a:chOff x="0" y="0"/>
          <a:chExt cx="0" cy="0"/>
        </a:xfrm>
      </p:grpSpPr>
      <p:cxnSp>
        <p:nvCxnSpPr>
          <p:cNvPr id="10" name="Прямая соединительная линия 9">
            <a:extLst>
              <a:ext uri="{FF2B5EF4-FFF2-40B4-BE49-F238E27FC236}">
                <a16:creationId xmlns:a16="http://schemas.microsoft.com/office/drawing/2014/main" id="{CC41EFCE-BEB4-467C-BF3D-6BEC42537FAF}"/>
              </a:ext>
            </a:extLst>
          </p:cNvPr>
          <p:cNvCxnSpPr>
            <a:cxnSpLocks/>
          </p:cNvCxnSpPr>
          <p:nvPr/>
        </p:nvCxnSpPr>
        <p:spPr>
          <a:xfrm>
            <a:off x="0" y="1005840"/>
            <a:ext cx="68580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A2EF4-867C-48D0-AF36-CEFE43F5C0A8}"/>
              </a:ext>
            </a:extLst>
          </p:cNvPr>
          <p:cNvSpPr txBox="1"/>
          <p:nvPr/>
        </p:nvSpPr>
        <p:spPr>
          <a:xfrm>
            <a:off x="431677" y="144066"/>
            <a:ext cx="5880223" cy="861774"/>
          </a:xfrm>
          <a:prstGeom prst="rect">
            <a:avLst/>
          </a:prstGeom>
          <a:noFill/>
        </p:spPr>
        <p:txBody>
          <a:bodyPr wrap="square" rtlCol="0">
            <a:spAutoFit/>
          </a:bodyPr>
          <a:lstStyle/>
          <a:p>
            <a:r>
              <a:rPr lang="en-US" sz="5000" b="1" spc="-150" dirty="0">
                <a:solidFill>
                  <a:schemeClr val="bg1"/>
                </a:solidFill>
                <a:latin typeface="Butler" panose="02000503090000020003" pitchFamily="50" charset="0"/>
                <a:cs typeface="Helvetica" panose="020B0604020202020204" pitchFamily="34" charset="0"/>
              </a:rPr>
              <a:t>Analysis </a:t>
            </a:r>
            <a:r>
              <a:rPr kumimoji="0" lang="en-US" sz="2000" b="1" i="0" u="none" strike="noStrike" kern="1200" cap="none" spc="-150" normalizeH="0" baseline="0" noProof="0" dirty="0">
                <a:ln>
                  <a:noFill/>
                </a:ln>
                <a:solidFill>
                  <a:prstClr val="white"/>
                </a:solidFill>
                <a:effectLst/>
                <a:uLnTx/>
                <a:uFillTx/>
                <a:latin typeface="Butler" panose="02000503090000020003" pitchFamily="50" charset="0"/>
                <a:ea typeface="+mn-ea"/>
                <a:cs typeface="Helvetica" panose="020B0604020202020204" pitchFamily="34" charset="0"/>
              </a:rPr>
              <a:t>(time)</a:t>
            </a:r>
            <a:endParaRPr lang="ru-RU" sz="5000" b="1" spc="-150" dirty="0">
              <a:solidFill>
                <a:schemeClr val="bg1"/>
              </a:solidFill>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84E7EBF-412A-4BB9-8EB3-ABA1E2705247}"/>
              </a:ext>
            </a:extLst>
          </p:cNvPr>
          <p:cNvSpPr txBox="1"/>
          <p:nvPr/>
        </p:nvSpPr>
        <p:spPr>
          <a:xfrm>
            <a:off x="489743" y="1281113"/>
            <a:ext cx="5878513" cy="6986528"/>
          </a:xfrm>
          <a:prstGeom prst="rect">
            <a:avLst/>
          </a:prstGeom>
          <a:noFill/>
        </p:spPr>
        <p:txBody>
          <a:bodyPr wrap="square">
            <a:spAutoFit/>
          </a:bodyPr>
          <a:lstStyle/>
          <a:p>
            <a:r>
              <a:rPr lang="en-US" sz="1400" b="1" i="0" u="none" strike="noStrike" baseline="0" dirty="0">
                <a:solidFill>
                  <a:schemeClr val="bg1"/>
                </a:solidFill>
                <a:latin typeface="Times New Roman" panose="02020603050405020304" pitchFamily="18" charset="0"/>
              </a:rPr>
              <a:t>Day Variable</a:t>
            </a:r>
          </a:p>
          <a:p>
            <a:r>
              <a:rPr lang="en-US" sz="1400" b="0" i="0" u="none" strike="noStrike" baseline="0" dirty="0">
                <a:solidFill>
                  <a:schemeClr val="bg1"/>
                </a:solidFill>
                <a:latin typeface="Times New Roman" panose="02020603050405020304" pitchFamily="18" charset="0"/>
              </a:rPr>
              <a:t>Below, visualize the total number of people involved in a collision </a:t>
            </a:r>
            <a:r>
              <a:rPr lang="en-US" sz="1400" b="1" i="0" u="none" strike="noStrike" baseline="0" dirty="0">
                <a:solidFill>
                  <a:schemeClr val="bg1"/>
                </a:solidFill>
                <a:latin typeface="Times New Roman" panose="02020603050405020304" pitchFamily="18" charset="0"/>
              </a:rPr>
              <a:t>by day and severity type.</a:t>
            </a: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endParaRPr lang="en-US" sz="1400" b="1" dirty="0">
              <a:solidFill>
                <a:schemeClr val="bg1"/>
              </a:solidFill>
              <a:latin typeface="Times New Roman" panose="02020603050405020304" pitchFamily="18" charset="0"/>
            </a:endParaRPr>
          </a:p>
          <a:p>
            <a:endParaRPr lang="en-US" sz="1400" b="1" i="0" u="none" strike="noStrike" baseline="0" dirty="0">
              <a:solidFill>
                <a:schemeClr val="bg1"/>
              </a:solidFill>
              <a:latin typeface="Times New Roman" panose="02020603050405020304" pitchFamily="18" charset="0"/>
            </a:endParaRPr>
          </a:p>
          <a:p>
            <a:r>
              <a:rPr lang="en-US" sz="1400" i="0" u="none" strike="noStrike" baseline="0" dirty="0">
                <a:solidFill>
                  <a:schemeClr val="bg1"/>
                </a:solidFill>
                <a:latin typeface="Times New Roman" panose="02020603050405020304" pitchFamily="18" charset="0"/>
              </a:rPr>
              <a:t>Below, a boxplot visualizes the distribution of the number of people involved in the collision by </a:t>
            </a:r>
            <a:r>
              <a:rPr lang="en-US" sz="1400" b="1" i="0" u="none" strike="noStrike" baseline="0" dirty="0">
                <a:solidFill>
                  <a:schemeClr val="bg1"/>
                </a:solidFill>
                <a:latin typeface="Times New Roman" panose="02020603050405020304" pitchFamily="18" charset="0"/>
              </a:rPr>
              <a:t>day</a:t>
            </a:r>
            <a:r>
              <a:rPr lang="en-US" sz="1400" i="0" u="none" strike="noStrike" baseline="0" dirty="0">
                <a:solidFill>
                  <a:schemeClr val="bg1"/>
                </a:solidFill>
                <a:latin typeface="Times New Roman" panose="02020603050405020304" pitchFamily="18" charset="0"/>
              </a:rPr>
              <a:t>. In this boxplot, we can also see the outliers in each data. The outlier data on </a:t>
            </a:r>
            <a:r>
              <a:rPr lang="en-US" sz="1400" b="1" i="0" u="none" strike="noStrike" baseline="0" dirty="0">
                <a:solidFill>
                  <a:schemeClr val="bg1"/>
                </a:solidFill>
                <a:latin typeface="Times New Roman" panose="02020603050405020304" pitchFamily="18" charset="0"/>
              </a:rPr>
              <a:t>Wednesday</a:t>
            </a:r>
            <a:r>
              <a:rPr lang="en-US" sz="1400" i="0" u="none" strike="noStrike" baseline="0" dirty="0">
                <a:solidFill>
                  <a:schemeClr val="bg1"/>
                </a:solidFill>
                <a:latin typeface="Times New Roman" panose="02020603050405020304" pitchFamily="18" charset="0"/>
              </a:rPr>
              <a:t> has the most considerable value in the data.</a:t>
            </a: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a:p>
            <a:endParaRPr lang="en-US" sz="1400" b="0" i="0" u="none" strike="noStrike" baseline="0" dirty="0">
              <a:solidFill>
                <a:schemeClr val="bg1"/>
              </a:solidFill>
              <a:latin typeface="Times New Roman" panose="02020603050405020304" pitchFamily="18" charset="0"/>
            </a:endParaRPr>
          </a:p>
        </p:txBody>
      </p:sp>
      <p:sp>
        <p:nvSpPr>
          <p:cNvPr id="4" name="TextBox 3">
            <a:extLst>
              <a:ext uri="{FF2B5EF4-FFF2-40B4-BE49-F238E27FC236}">
                <a16:creationId xmlns:a16="http://schemas.microsoft.com/office/drawing/2014/main" id="{DC76CEDE-F01D-4BE9-B580-A4E001505BB5}"/>
              </a:ext>
            </a:extLst>
          </p:cNvPr>
          <p:cNvSpPr txBox="1"/>
          <p:nvPr/>
        </p:nvSpPr>
        <p:spPr>
          <a:xfrm>
            <a:off x="6368256" y="9350375"/>
            <a:ext cx="301686" cy="369332"/>
          </a:xfrm>
          <a:prstGeom prst="rect">
            <a:avLst/>
          </a:prstGeom>
          <a:noFill/>
        </p:spPr>
        <p:txBody>
          <a:bodyPr wrap="none" rtlCol="0">
            <a:spAutoFit/>
          </a:bodyPr>
          <a:lstStyle/>
          <a:p>
            <a:r>
              <a:rPr lang="en-US" b="1" dirty="0">
                <a:solidFill>
                  <a:schemeClr val="bg1"/>
                </a:solidFill>
              </a:rPr>
              <a:t>9</a:t>
            </a:r>
            <a:endParaRPr lang="ru-RU" b="1" dirty="0">
              <a:solidFill>
                <a:schemeClr val="bg1"/>
              </a:solidFill>
            </a:endParaRPr>
          </a:p>
        </p:txBody>
      </p:sp>
      <p:pic>
        <p:nvPicPr>
          <p:cNvPr id="3" name="Рисунок 2">
            <a:extLst>
              <a:ext uri="{FF2B5EF4-FFF2-40B4-BE49-F238E27FC236}">
                <a16:creationId xmlns:a16="http://schemas.microsoft.com/office/drawing/2014/main" id="{E2033D49-5A0A-4829-A35B-266919E51D7E}"/>
              </a:ext>
            </a:extLst>
          </p:cNvPr>
          <p:cNvPicPr>
            <a:picLocks noChangeAspect="1"/>
          </p:cNvPicPr>
          <p:nvPr/>
        </p:nvPicPr>
        <p:blipFill>
          <a:blip r:embed="rId2"/>
          <a:stretch>
            <a:fillRect/>
          </a:stretch>
        </p:blipFill>
        <p:spPr>
          <a:xfrm>
            <a:off x="653988" y="2202266"/>
            <a:ext cx="5435600" cy="2136980"/>
          </a:xfrm>
          <a:prstGeom prst="rect">
            <a:avLst/>
          </a:prstGeom>
          <a:ln>
            <a:solidFill>
              <a:schemeClr val="accent6">
                <a:lumMod val="60000"/>
                <a:lumOff val="40000"/>
              </a:schemeClr>
            </a:solidFill>
          </a:ln>
        </p:spPr>
      </p:pic>
      <p:pic>
        <p:nvPicPr>
          <p:cNvPr id="5" name="Рисунок 4">
            <a:extLst>
              <a:ext uri="{FF2B5EF4-FFF2-40B4-BE49-F238E27FC236}">
                <a16:creationId xmlns:a16="http://schemas.microsoft.com/office/drawing/2014/main" id="{5A28A6B3-DE4B-4764-8330-EB933E8FBAEE}"/>
              </a:ext>
            </a:extLst>
          </p:cNvPr>
          <p:cNvPicPr>
            <a:picLocks noChangeAspect="1"/>
          </p:cNvPicPr>
          <p:nvPr/>
        </p:nvPicPr>
        <p:blipFill>
          <a:blip r:embed="rId3"/>
          <a:stretch>
            <a:fillRect/>
          </a:stretch>
        </p:blipFill>
        <p:spPr>
          <a:xfrm>
            <a:off x="689135" y="5552799"/>
            <a:ext cx="5400453" cy="2675567"/>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2959202897"/>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359</TotalTime>
  <Words>4331</Words>
  <Application>Microsoft Office PowerPoint</Application>
  <PresentationFormat>Лист A4 (210x297 мм)</PresentationFormat>
  <Paragraphs>427</Paragraphs>
  <Slides>25</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25</vt:i4>
      </vt:variant>
    </vt:vector>
  </HeadingPairs>
  <TitlesOfParts>
    <vt:vector size="32" baseType="lpstr">
      <vt:lpstr>Arial</vt:lpstr>
      <vt:lpstr>Butler</vt:lpstr>
      <vt:lpstr>Calibri</vt:lpstr>
      <vt:lpstr>Calibri Light</vt:lpstr>
      <vt:lpstr>Helvetica</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Михаил</dc:creator>
  <cp:lastModifiedBy>Михаил Русин</cp:lastModifiedBy>
  <cp:revision>67</cp:revision>
  <dcterms:created xsi:type="dcterms:W3CDTF">2020-09-03T12:28:25Z</dcterms:created>
  <dcterms:modified xsi:type="dcterms:W3CDTF">2020-09-06T17:05:33Z</dcterms:modified>
</cp:coreProperties>
</file>